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2"/>
  </p:notesMasterIdLst>
  <p:sldIdLst>
    <p:sldId id="256" r:id="rId5"/>
    <p:sldId id="471" r:id="rId6"/>
    <p:sldId id="470" r:id="rId7"/>
    <p:sldId id="419" r:id="rId8"/>
    <p:sldId id="434" r:id="rId9"/>
    <p:sldId id="474" r:id="rId10"/>
    <p:sldId id="473" r:id="rId11"/>
    <p:sldId id="436" r:id="rId12"/>
    <p:sldId id="437" r:id="rId13"/>
    <p:sldId id="421" r:id="rId14"/>
    <p:sldId id="420" r:id="rId15"/>
    <p:sldId id="422" r:id="rId16"/>
    <p:sldId id="423" r:id="rId17"/>
    <p:sldId id="425" r:id="rId18"/>
    <p:sldId id="427" r:id="rId19"/>
    <p:sldId id="417" r:id="rId20"/>
    <p:sldId id="461" r:id="rId21"/>
    <p:sldId id="439" r:id="rId22"/>
    <p:sldId id="440" r:id="rId23"/>
    <p:sldId id="438" r:id="rId24"/>
    <p:sldId id="441" r:id="rId25"/>
    <p:sldId id="443" r:id="rId26"/>
    <p:sldId id="444" r:id="rId27"/>
    <p:sldId id="445" r:id="rId28"/>
    <p:sldId id="446" r:id="rId29"/>
    <p:sldId id="447" r:id="rId30"/>
    <p:sldId id="448" r:id="rId31"/>
    <p:sldId id="449" r:id="rId32"/>
    <p:sldId id="456" r:id="rId33"/>
    <p:sldId id="450" r:id="rId34"/>
    <p:sldId id="457" r:id="rId35"/>
    <p:sldId id="451" r:id="rId36"/>
    <p:sldId id="458" r:id="rId37"/>
    <p:sldId id="452" r:id="rId38"/>
    <p:sldId id="442" r:id="rId39"/>
    <p:sldId id="453" r:id="rId40"/>
    <p:sldId id="454" r:id="rId41"/>
    <p:sldId id="455" r:id="rId42"/>
    <p:sldId id="462" r:id="rId43"/>
    <p:sldId id="463" r:id="rId44"/>
    <p:sldId id="477" r:id="rId45"/>
    <p:sldId id="464" r:id="rId46"/>
    <p:sldId id="465" r:id="rId47"/>
    <p:sldId id="466" r:id="rId48"/>
    <p:sldId id="467" r:id="rId49"/>
    <p:sldId id="428" r:id="rId50"/>
    <p:sldId id="429" r:id="rId51"/>
    <p:sldId id="430" r:id="rId52"/>
    <p:sldId id="431" r:id="rId53"/>
    <p:sldId id="432" r:id="rId54"/>
    <p:sldId id="433" r:id="rId55"/>
    <p:sldId id="393" r:id="rId56"/>
    <p:sldId id="392" r:id="rId57"/>
    <p:sldId id="414" r:id="rId58"/>
    <p:sldId id="476" r:id="rId59"/>
    <p:sldId id="479" r:id="rId60"/>
    <p:sldId id="478"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15" clrIdx="0"/>
  <p:cmAuthor id="1" name="Nikola Luburic" initials="NL" lastIdx="1" clrIdx="1">
    <p:extLst>
      <p:ext uri="{19B8F6BF-5375-455C-9EA6-DF929625EA0E}">
        <p15:presenceInfo xmlns:p15="http://schemas.microsoft.com/office/powerpoint/2012/main" userId="S::nikola.luburic@schneider-electric-dms.com::0e05f0ab-ea1c-4870-bcd0-a6ace1973c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9E8F"/>
    <a:srgbClr val="F4EA9F"/>
    <a:srgbClr val="3A2B28"/>
    <a:srgbClr val="372825"/>
    <a:srgbClr val="430909"/>
    <a:srgbClr val="9A0303"/>
    <a:srgbClr val="0D79A5"/>
    <a:srgbClr val="496666"/>
    <a:srgbClr val="02CBEE"/>
    <a:srgbClr val="0121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FCD51-5DD9-4BDF-8A21-C171448E07ED}" v="1" dt="2020-10-12T10:00:43.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 74/2017 - Mikić Nemanja" userId="S::mikic.ra74.2017@uns.ac.rs::71ca9da2-f038-4221-8ec8-0cd53c708cbe" providerId="AD" clId="Web-{6E2FCD51-5DD9-4BDF-8A21-C171448E07ED}"/>
    <pc:docChg chg="modSld">
      <pc:chgData name="RA 74/2017 - Mikić Nemanja" userId="S::mikic.ra74.2017@uns.ac.rs::71ca9da2-f038-4221-8ec8-0cd53c708cbe" providerId="AD" clId="Web-{6E2FCD51-5DD9-4BDF-8A21-C171448E07ED}" dt="2020-10-12T10:00:43.867" v="0" actId="1076"/>
      <pc:docMkLst>
        <pc:docMk/>
      </pc:docMkLst>
      <pc:sldChg chg="modSp">
        <pc:chgData name="RA 74/2017 - Mikić Nemanja" userId="S::mikic.ra74.2017@uns.ac.rs::71ca9da2-f038-4221-8ec8-0cd53c708cbe" providerId="AD" clId="Web-{6E2FCD51-5DD9-4BDF-8A21-C171448E07ED}" dt="2020-10-12T10:00:43.867" v="0" actId="1076"/>
        <pc:sldMkLst>
          <pc:docMk/>
          <pc:sldMk cId="3341193412" sldId="444"/>
        </pc:sldMkLst>
        <pc:spChg chg="mod">
          <ac:chgData name="RA 74/2017 - Mikić Nemanja" userId="S::mikic.ra74.2017@uns.ac.rs::71ca9da2-f038-4221-8ec8-0cd53c708cbe" providerId="AD" clId="Web-{6E2FCD51-5DD9-4BDF-8A21-C171448E07ED}" dt="2020-10-12T10:00:43.867" v="0" actId="1076"/>
          <ac:spMkLst>
            <pc:docMk/>
            <pc:sldMk cId="3341193412" sldId="444"/>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FA2E5-2EC2-4503-814A-51E09241E48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0C8297-6FDF-4D60-A4BF-A7045CCC667F}">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430909"/>
        </a:solidFill>
        <a:ln>
          <a:no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r>
            <a:rPr lang="sr-Latn-RS" sz="2800" kern="1200">
              <a:solidFill>
                <a:schemeClr val="bg1"/>
              </a:solidFill>
              <a:latin typeface="+mn-lt"/>
              <a:ea typeface="+mn-ea"/>
              <a:cs typeface="+mn-cs"/>
            </a:rPr>
            <a:t>Artificial</a:t>
          </a:r>
          <a:r>
            <a:rPr lang="sr-Latn-RS" sz="3200" kern="1200"/>
            <a:t> intelligence</a:t>
          </a:r>
          <a:endParaRPr lang="en-US" sz="3200" kern="1200"/>
        </a:p>
      </dgm:t>
    </dgm:pt>
    <dgm:pt modelId="{861B6C54-8D56-4F33-9B57-9328C95D1A64}" type="parTrans" cxnId="{3269C2CF-5EB2-4C8F-899D-0D39FDC9CBC4}">
      <dgm:prSet/>
      <dgm:spPr/>
      <dgm:t>
        <a:bodyPr/>
        <a:lstStyle/>
        <a:p>
          <a:endParaRPr lang="en-US"/>
        </a:p>
      </dgm:t>
    </dgm:pt>
    <dgm:pt modelId="{134AE17B-12FE-4429-98FA-CE3CBC1A6FFE}" type="sibTrans" cxnId="{3269C2CF-5EB2-4C8F-899D-0D39FDC9CBC4}">
      <dgm:prSet/>
      <dgm:spPr/>
      <dgm:t>
        <a:bodyPr/>
        <a:lstStyle/>
        <a:p>
          <a:endParaRPr lang="en-US"/>
        </a:p>
      </dgm:t>
    </dgm:pt>
    <dgm:pt modelId="{20AEA144-8891-4008-89E1-B058125EE3C4}">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430909"/>
        </a:solidFill>
        <a:ln>
          <a:no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lvl="0" indent="0" algn="ctr" defTabSz="914400" rtl="0" eaLnBrk="1" latinLnBrk="0" hangingPunct="1">
            <a:lnSpc>
              <a:spcPct val="90000"/>
            </a:lnSpc>
            <a:spcBef>
              <a:spcPct val="0"/>
            </a:spcBef>
            <a:spcAft>
              <a:spcPct val="35000"/>
            </a:spcAft>
            <a:buNone/>
          </a:pPr>
          <a:r>
            <a:rPr lang="sr-Latn-RS" sz="2800" kern="1200">
              <a:solidFill>
                <a:schemeClr val="bg1"/>
              </a:solidFill>
              <a:latin typeface="+mn-lt"/>
              <a:ea typeface="+mn-ea"/>
              <a:cs typeface="+mn-cs"/>
            </a:rPr>
            <a:t>Hard computing</a:t>
          </a:r>
          <a:endParaRPr lang="en-US" sz="2800" kern="1200">
            <a:solidFill>
              <a:schemeClr val="bg1"/>
            </a:solidFill>
            <a:latin typeface="+mn-lt"/>
            <a:ea typeface="+mn-ea"/>
            <a:cs typeface="+mn-cs"/>
          </a:endParaRPr>
        </a:p>
      </dgm:t>
    </dgm:pt>
    <dgm:pt modelId="{BD477505-7B2F-4F61-8782-69FED6DF4EBE}" type="parTrans" cxnId="{2F5F81C2-A243-4B52-B3CA-5CDF550EEAAD}">
      <dgm:prSet/>
      <dgm:spPr>
        <a:ln>
          <a:solidFill>
            <a:srgbClr val="430909"/>
          </a:solidFill>
        </a:ln>
      </dgm:spPr>
      <dgm:t>
        <a:bodyPr/>
        <a:lstStyle/>
        <a:p>
          <a:endParaRPr lang="en-US"/>
        </a:p>
      </dgm:t>
    </dgm:pt>
    <dgm:pt modelId="{E9A3AE54-C7C4-4F56-978D-A11102AF58E8}" type="sibTrans" cxnId="{2F5F81C2-A243-4B52-B3CA-5CDF550EEAAD}">
      <dgm:prSet/>
      <dgm:spPr/>
      <dgm:t>
        <a:bodyPr/>
        <a:lstStyle/>
        <a:p>
          <a:endParaRPr lang="en-US"/>
        </a:p>
      </dgm:t>
    </dgm:pt>
    <dgm:pt modelId="{8EEADE7F-90E6-4495-A478-447032314FDB}">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430909"/>
        </a:solidFill>
        <a:ln>
          <a:no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sr-Latn-RS" sz="2800" kern="1200">
              <a:solidFill>
                <a:schemeClr val="bg1"/>
              </a:solidFill>
              <a:latin typeface="+mn-lt"/>
              <a:ea typeface="+mn-ea"/>
              <a:cs typeface="+mn-cs"/>
            </a:rPr>
            <a:t>Soft computing</a:t>
          </a:r>
          <a:endParaRPr lang="en-US" sz="2800" kern="1200">
            <a:solidFill>
              <a:schemeClr val="bg1"/>
            </a:solidFill>
            <a:latin typeface="+mn-lt"/>
            <a:ea typeface="+mn-ea"/>
            <a:cs typeface="+mn-cs"/>
          </a:endParaRPr>
        </a:p>
      </dgm:t>
    </dgm:pt>
    <dgm:pt modelId="{C8882086-3A4F-454E-9393-4A9ACEA28ACF}" type="parTrans" cxnId="{6DB37F75-7319-482A-9AD3-ECEDDCA3D287}">
      <dgm:prSet/>
      <dgm:spPr>
        <a:ln>
          <a:solidFill>
            <a:srgbClr val="430909"/>
          </a:solidFill>
        </a:ln>
      </dgm:spPr>
      <dgm:t>
        <a:bodyPr/>
        <a:lstStyle/>
        <a:p>
          <a:endParaRPr lang="en-US"/>
        </a:p>
      </dgm:t>
    </dgm:pt>
    <dgm:pt modelId="{BC22E1FC-EFAE-41C8-B8D8-F94A45CD8BEE}" type="sibTrans" cxnId="{6DB37F75-7319-482A-9AD3-ECEDDCA3D287}">
      <dgm:prSet/>
      <dgm:spPr/>
      <dgm:t>
        <a:bodyPr/>
        <a:lstStyle/>
        <a:p>
          <a:endParaRPr lang="en-US"/>
        </a:p>
      </dgm:t>
    </dgm:pt>
    <dgm:pt modelId="{193F3CDB-B8C5-4F5F-96A6-049AD89969A1}" type="pres">
      <dgm:prSet presAssocID="{36FFA2E5-2EC2-4503-814A-51E09241E488}" presName="hierChild1" presStyleCnt="0">
        <dgm:presLayoutVars>
          <dgm:orgChart val="1"/>
          <dgm:chPref val="1"/>
          <dgm:dir/>
          <dgm:animOne val="branch"/>
          <dgm:animLvl val="lvl"/>
          <dgm:resizeHandles/>
        </dgm:presLayoutVars>
      </dgm:prSet>
      <dgm:spPr/>
    </dgm:pt>
    <dgm:pt modelId="{F3D77370-F5CA-4E1D-808E-57DD32364797}" type="pres">
      <dgm:prSet presAssocID="{3E0C8297-6FDF-4D60-A4BF-A7045CCC667F}" presName="hierRoot1" presStyleCnt="0">
        <dgm:presLayoutVars>
          <dgm:hierBranch val="init"/>
        </dgm:presLayoutVars>
      </dgm:prSet>
      <dgm:spPr/>
    </dgm:pt>
    <dgm:pt modelId="{60EF4D89-B738-4CB9-8BFE-3330413BCC41}" type="pres">
      <dgm:prSet presAssocID="{3E0C8297-6FDF-4D60-A4BF-A7045CCC667F}" presName="rootComposite1" presStyleCnt="0"/>
      <dgm:spPr/>
    </dgm:pt>
    <dgm:pt modelId="{41DE75D3-7C71-4B39-9450-EDC0490387D2}" type="pres">
      <dgm:prSet presAssocID="{3E0C8297-6FDF-4D60-A4BF-A7045CCC667F}" presName="rootText1" presStyleLbl="node0" presStyleIdx="0" presStyleCnt="1" custScaleX="108386" custScaleY="30663">
        <dgm:presLayoutVars>
          <dgm:chPref val="3"/>
        </dgm:presLayoutVars>
      </dgm:prSet>
      <dgm:spPr>
        <a:xfrm>
          <a:off x="1981192" y="49404"/>
          <a:ext cx="3810014" cy="538937"/>
        </a:xfrm>
        <a:prstGeom prst="rect">
          <a:avLst/>
        </a:prstGeom>
      </dgm:spPr>
    </dgm:pt>
    <dgm:pt modelId="{53F97F2B-FB82-4037-883B-BD00D4C8D475}" type="pres">
      <dgm:prSet presAssocID="{3E0C8297-6FDF-4D60-A4BF-A7045CCC667F}" presName="rootConnector1" presStyleLbl="node1" presStyleIdx="0" presStyleCnt="0"/>
      <dgm:spPr/>
    </dgm:pt>
    <dgm:pt modelId="{5829531B-68D0-4543-9510-FF6F19615396}" type="pres">
      <dgm:prSet presAssocID="{3E0C8297-6FDF-4D60-A4BF-A7045CCC667F}" presName="hierChild2" presStyleCnt="0"/>
      <dgm:spPr/>
    </dgm:pt>
    <dgm:pt modelId="{EF6C27FD-5863-4884-9B93-833FDE47BEF3}" type="pres">
      <dgm:prSet presAssocID="{BD477505-7B2F-4F61-8782-69FED6DF4EBE}" presName="Name37" presStyleLbl="parChTrans1D2" presStyleIdx="0" presStyleCnt="2"/>
      <dgm:spPr/>
    </dgm:pt>
    <dgm:pt modelId="{699A13FA-E0CF-4464-99CF-56F95F5EB776}" type="pres">
      <dgm:prSet presAssocID="{20AEA144-8891-4008-89E1-B058125EE3C4}" presName="hierRoot2" presStyleCnt="0">
        <dgm:presLayoutVars>
          <dgm:hierBranch val="init"/>
        </dgm:presLayoutVars>
      </dgm:prSet>
      <dgm:spPr/>
    </dgm:pt>
    <dgm:pt modelId="{8000ABEC-773E-436F-BC3F-DAEE50D68318}" type="pres">
      <dgm:prSet presAssocID="{20AEA144-8891-4008-89E1-B058125EE3C4}" presName="rootComposite" presStyleCnt="0"/>
      <dgm:spPr/>
    </dgm:pt>
    <dgm:pt modelId="{16EAF81D-C5CA-45D4-94FF-16C0A90ACA62}" type="pres">
      <dgm:prSet presAssocID="{20AEA144-8891-4008-89E1-B058125EE3C4}" presName="rootText" presStyleLbl="node2" presStyleIdx="0" presStyleCnt="2" custScaleY="28570" custLinFactNeighborX="-36453" custLinFactNeighborY="2131">
        <dgm:presLayoutVars>
          <dgm:chPref val="3"/>
        </dgm:presLayoutVars>
      </dgm:prSet>
      <dgm:spPr>
        <a:xfrm>
          <a:off x="0" y="1363994"/>
          <a:ext cx="3515227" cy="502150"/>
        </a:xfrm>
        <a:prstGeom prst="rect">
          <a:avLst/>
        </a:prstGeom>
      </dgm:spPr>
    </dgm:pt>
    <dgm:pt modelId="{90377F9A-11D6-4969-B8E9-2D96098B10E4}" type="pres">
      <dgm:prSet presAssocID="{20AEA144-8891-4008-89E1-B058125EE3C4}" presName="rootConnector" presStyleLbl="node2" presStyleIdx="0" presStyleCnt="2"/>
      <dgm:spPr/>
    </dgm:pt>
    <dgm:pt modelId="{048F684D-BB50-4E36-81E3-756AA37E27AA}" type="pres">
      <dgm:prSet presAssocID="{20AEA144-8891-4008-89E1-B058125EE3C4}" presName="hierChild4" presStyleCnt="0"/>
      <dgm:spPr/>
    </dgm:pt>
    <dgm:pt modelId="{CB5AA0AC-362F-41D0-A959-D0D8683008C7}" type="pres">
      <dgm:prSet presAssocID="{20AEA144-8891-4008-89E1-B058125EE3C4}" presName="hierChild5" presStyleCnt="0"/>
      <dgm:spPr/>
    </dgm:pt>
    <dgm:pt modelId="{CA6CC69F-DC9B-4E8C-8C6A-7CC3D8C0BCCF}" type="pres">
      <dgm:prSet presAssocID="{C8882086-3A4F-454E-9393-4A9ACEA28ACF}" presName="Name37" presStyleLbl="parChTrans1D2" presStyleIdx="1" presStyleCnt="2"/>
      <dgm:spPr/>
    </dgm:pt>
    <dgm:pt modelId="{9B12FA93-B1D4-403B-859D-9630CE19ACDD}" type="pres">
      <dgm:prSet presAssocID="{8EEADE7F-90E6-4495-A478-447032314FDB}" presName="hierRoot2" presStyleCnt="0">
        <dgm:presLayoutVars>
          <dgm:hierBranch val="init"/>
        </dgm:presLayoutVars>
      </dgm:prSet>
      <dgm:spPr/>
    </dgm:pt>
    <dgm:pt modelId="{46592182-87D9-4E05-83E3-F8AD01A4677D}" type="pres">
      <dgm:prSet presAssocID="{8EEADE7F-90E6-4495-A478-447032314FDB}" presName="rootComposite" presStyleCnt="0"/>
      <dgm:spPr/>
    </dgm:pt>
    <dgm:pt modelId="{6866A7C4-0D35-4141-ABB2-974194556ACF}" type="pres">
      <dgm:prSet presAssocID="{8EEADE7F-90E6-4495-A478-447032314FDB}" presName="rootText" presStyleLbl="node2" presStyleIdx="1" presStyleCnt="2" custScaleY="28570" custLinFactNeighborX="42566" custLinFactNeighborY="2131">
        <dgm:presLayoutVars>
          <dgm:chPref val="3"/>
        </dgm:presLayoutVars>
      </dgm:prSet>
      <dgm:spPr>
        <a:xfrm>
          <a:off x="4257172" y="1363994"/>
          <a:ext cx="3515227" cy="502150"/>
        </a:xfrm>
        <a:prstGeom prst="rect">
          <a:avLst/>
        </a:prstGeom>
      </dgm:spPr>
    </dgm:pt>
    <dgm:pt modelId="{FC30DEF9-4F81-4379-9B6B-9F26AF500F97}" type="pres">
      <dgm:prSet presAssocID="{8EEADE7F-90E6-4495-A478-447032314FDB}" presName="rootConnector" presStyleLbl="node2" presStyleIdx="1" presStyleCnt="2"/>
      <dgm:spPr/>
    </dgm:pt>
    <dgm:pt modelId="{32E1EF57-85EB-431D-A739-8D84E32CFF1F}" type="pres">
      <dgm:prSet presAssocID="{8EEADE7F-90E6-4495-A478-447032314FDB}" presName="hierChild4" presStyleCnt="0"/>
      <dgm:spPr/>
    </dgm:pt>
    <dgm:pt modelId="{D1CBA6AD-1496-41DF-ABAA-673D15CC260D}" type="pres">
      <dgm:prSet presAssocID="{8EEADE7F-90E6-4495-A478-447032314FDB}" presName="hierChild5" presStyleCnt="0"/>
      <dgm:spPr/>
    </dgm:pt>
    <dgm:pt modelId="{62D2E53C-F202-4A59-B3F4-7999D68AEBFE}" type="pres">
      <dgm:prSet presAssocID="{3E0C8297-6FDF-4D60-A4BF-A7045CCC667F}" presName="hierChild3" presStyleCnt="0"/>
      <dgm:spPr/>
    </dgm:pt>
  </dgm:ptLst>
  <dgm:cxnLst>
    <dgm:cxn modelId="{87123214-EE2F-4DF3-88DE-5948D7320EC7}" type="presOf" srcId="{3E0C8297-6FDF-4D60-A4BF-A7045CCC667F}" destId="{41DE75D3-7C71-4B39-9450-EDC0490387D2}" srcOrd="0" destOrd="0" presId="urn:microsoft.com/office/officeart/2005/8/layout/orgChart1"/>
    <dgm:cxn modelId="{432E0E15-C54C-4A1E-B8C3-604CA87166B3}" type="presOf" srcId="{8EEADE7F-90E6-4495-A478-447032314FDB}" destId="{6866A7C4-0D35-4141-ABB2-974194556ACF}" srcOrd="0" destOrd="0" presId="urn:microsoft.com/office/officeart/2005/8/layout/orgChart1"/>
    <dgm:cxn modelId="{8B2EC364-56C4-473D-8A08-458EF4471B0E}" type="presOf" srcId="{3E0C8297-6FDF-4D60-A4BF-A7045CCC667F}" destId="{53F97F2B-FB82-4037-883B-BD00D4C8D475}" srcOrd="1" destOrd="0" presId="urn:microsoft.com/office/officeart/2005/8/layout/orgChart1"/>
    <dgm:cxn modelId="{4F12B066-091F-446F-ACDC-6646FDCEFF6F}" type="presOf" srcId="{20AEA144-8891-4008-89E1-B058125EE3C4}" destId="{16EAF81D-C5CA-45D4-94FF-16C0A90ACA62}" srcOrd="0" destOrd="0" presId="urn:microsoft.com/office/officeart/2005/8/layout/orgChart1"/>
    <dgm:cxn modelId="{8F25B652-B582-461C-95DE-5D0EB652A13D}" type="presOf" srcId="{C8882086-3A4F-454E-9393-4A9ACEA28ACF}" destId="{CA6CC69F-DC9B-4E8C-8C6A-7CC3D8C0BCCF}" srcOrd="0" destOrd="0" presId="urn:microsoft.com/office/officeart/2005/8/layout/orgChart1"/>
    <dgm:cxn modelId="{4AF64553-D793-4884-8AAE-1F1624691722}" type="presOf" srcId="{20AEA144-8891-4008-89E1-B058125EE3C4}" destId="{90377F9A-11D6-4969-B8E9-2D96098B10E4}" srcOrd="1" destOrd="0" presId="urn:microsoft.com/office/officeart/2005/8/layout/orgChart1"/>
    <dgm:cxn modelId="{6DB37F75-7319-482A-9AD3-ECEDDCA3D287}" srcId="{3E0C8297-6FDF-4D60-A4BF-A7045CCC667F}" destId="{8EEADE7F-90E6-4495-A478-447032314FDB}" srcOrd="1" destOrd="0" parTransId="{C8882086-3A4F-454E-9393-4A9ACEA28ACF}" sibTransId="{BC22E1FC-EFAE-41C8-B8D8-F94A45CD8BEE}"/>
    <dgm:cxn modelId="{0A8B9BA5-985C-4955-948B-D237FFAA4846}" type="presOf" srcId="{BD477505-7B2F-4F61-8782-69FED6DF4EBE}" destId="{EF6C27FD-5863-4884-9B93-833FDE47BEF3}" srcOrd="0" destOrd="0" presId="urn:microsoft.com/office/officeart/2005/8/layout/orgChart1"/>
    <dgm:cxn modelId="{DFDDA1AB-FC3D-4242-A1E1-5A0C36EE3E2B}" type="presOf" srcId="{36FFA2E5-2EC2-4503-814A-51E09241E488}" destId="{193F3CDB-B8C5-4F5F-96A6-049AD89969A1}" srcOrd="0" destOrd="0" presId="urn:microsoft.com/office/officeart/2005/8/layout/orgChart1"/>
    <dgm:cxn modelId="{2F5F81C2-A243-4B52-B3CA-5CDF550EEAAD}" srcId="{3E0C8297-6FDF-4D60-A4BF-A7045CCC667F}" destId="{20AEA144-8891-4008-89E1-B058125EE3C4}" srcOrd="0" destOrd="0" parTransId="{BD477505-7B2F-4F61-8782-69FED6DF4EBE}" sibTransId="{E9A3AE54-C7C4-4F56-978D-A11102AF58E8}"/>
    <dgm:cxn modelId="{D5C0D1C7-A47A-48EE-A768-3ECA5B70F7BE}" type="presOf" srcId="{8EEADE7F-90E6-4495-A478-447032314FDB}" destId="{FC30DEF9-4F81-4379-9B6B-9F26AF500F97}" srcOrd="1" destOrd="0" presId="urn:microsoft.com/office/officeart/2005/8/layout/orgChart1"/>
    <dgm:cxn modelId="{3269C2CF-5EB2-4C8F-899D-0D39FDC9CBC4}" srcId="{36FFA2E5-2EC2-4503-814A-51E09241E488}" destId="{3E0C8297-6FDF-4D60-A4BF-A7045CCC667F}" srcOrd="0" destOrd="0" parTransId="{861B6C54-8D56-4F33-9B57-9328C95D1A64}" sibTransId="{134AE17B-12FE-4429-98FA-CE3CBC1A6FFE}"/>
    <dgm:cxn modelId="{95AFA9D7-A07E-4125-9B57-CB2EEE93D281}" type="presParOf" srcId="{193F3CDB-B8C5-4F5F-96A6-049AD89969A1}" destId="{F3D77370-F5CA-4E1D-808E-57DD32364797}" srcOrd="0" destOrd="0" presId="urn:microsoft.com/office/officeart/2005/8/layout/orgChart1"/>
    <dgm:cxn modelId="{D87F6B9A-88B4-4A5E-80D7-474E3F515679}" type="presParOf" srcId="{F3D77370-F5CA-4E1D-808E-57DD32364797}" destId="{60EF4D89-B738-4CB9-8BFE-3330413BCC41}" srcOrd="0" destOrd="0" presId="urn:microsoft.com/office/officeart/2005/8/layout/orgChart1"/>
    <dgm:cxn modelId="{7C4FDFFD-0EB5-4607-B3F2-8CC138ADD4F3}" type="presParOf" srcId="{60EF4D89-B738-4CB9-8BFE-3330413BCC41}" destId="{41DE75D3-7C71-4B39-9450-EDC0490387D2}" srcOrd="0" destOrd="0" presId="urn:microsoft.com/office/officeart/2005/8/layout/orgChart1"/>
    <dgm:cxn modelId="{5A4009BA-A46A-4F6F-AA63-E4327F4C94EA}" type="presParOf" srcId="{60EF4D89-B738-4CB9-8BFE-3330413BCC41}" destId="{53F97F2B-FB82-4037-883B-BD00D4C8D475}" srcOrd="1" destOrd="0" presId="urn:microsoft.com/office/officeart/2005/8/layout/orgChart1"/>
    <dgm:cxn modelId="{397CC144-47D2-4349-BC51-39418AE247CB}" type="presParOf" srcId="{F3D77370-F5CA-4E1D-808E-57DD32364797}" destId="{5829531B-68D0-4543-9510-FF6F19615396}" srcOrd="1" destOrd="0" presId="urn:microsoft.com/office/officeart/2005/8/layout/orgChart1"/>
    <dgm:cxn modelId="{4CB92BAE-88E5-4153-8685-75A36453258E}" type="presParOf" srcId="{5829531B-68D0-4543-9510-FF6F19615396}" destId="{EF6C27FD-5863-4884-9B93-833FDE47BEF3}" srcOrd="0" destOrd="0" presId="urn:microsoft.com/office/officeart/2005/8/layout/orgChart1"/>
    <dgm:cxn modelId="{E55FC2BC-8948-462F-8859-791669B64BEA}" type="presParOf" srcId="{5829531B-68D0-4543-9510-FF6F19615396}" destId="{699A13FA-E0CF-4464-99CF-56F95F5EB776}" srcOrd="1" destOrd="0" presId="urn:microsoft.com/office/officeart/2005/8/layout/orgChart1"/>
    <dgm:cxn modelId="{7167D192-243D-419A-8312-BA6A64367866}" type="presParOf" srcId="{699A13FA-E0CF-4464-99CF-56F95F5EB776}" destId="{8000ABEC-773E-436F-BC3F-DAEE50D68318}" srcOrd="0" destOrd="0" presId="urn:microsoft.com/office/officeart/2005/8/layout/orgChart1"/>
    <dgm:cxn modelId="{E7BD04D0-FA1A-4B75-8285-C158632EDE42}" type="presParOf" srcId="{8000ABEC-773E-436F-BC3F-DAEE50D68318}" destId="{16EAF81D-C5CA-45D4-94FF-16C0A90ACA62}" srcOrd="0" destOrd="0" presId="urn:microsoft.com/office/officeart/2005/8/layout/orgChart1"/>
    <dgm:cxn modelId="{F035BA3E-0110-4C44-B2E9-BE984A24C43A}" type="presParOf" srcId="{8000ABEC-773E-436F-BC3F-DAEE50D68318}" destId="{90377F9A-11D6-4969-B8E9-2D96098B10E4}" srcOrd="1" destOrd="0" presId="urn:microsoft.com/office/officeart/2005/8/layout/orgChart1"/>
    <dgm:cxn modelId="{35D92ED7-7A3C-4EB2-AB4C-7E7E0B912EDB}" type="presParOf" srcId="{699A13FA-E0CF-4464-99CF-56F95F5EB776}" destId="{048F684D-BB50-4E36-81E3-756AA37E27AA}" srcOrd="1" destOrd="0" presId="urn:microsoft.com/office/officeart/2005/8/layout/orgChart1"/>
    <dgm:cxn modelId="{CA49B59D-5830-4FEF-B65B-153ED191BD1F}" type="presParOf" srcId="{699A13FA-E0CF-4464-99CF-56F95F5EB776}" destId="{CB5AA0AC-362F-41D0-A959-D0D8683008C7}" srcOrd="2" destOrd="0" presId="urn:microsoft.com/office/officeart/2005/8/layout/orgChart1"/>
    <dgm:cxn modelId="{02057546-2BC5-4D5C-9652-D5D70E1011BC}" type="presParOf" srcId="{5829531B-68D0-4543-9510-FF6F19615396}" destId="{CA6CC69F-DC9B-4E8C-8C6A-7CC3D8C0BCCF}" srcOrd="2" destOrd="0" presId="urn:microsoft.com/office/officeart/2005/8/layout/orgChart1"/>
    <dgm:cxn modelId="{0997B491-E255-45B8-A0BB-55668B9DF348}" type="presParOf" srcId="{5829531B-68D0-4543-9510-FF6F19615396}" destId="{9B12FA93-B1D4-403B-859D-9630CE19ACDD}" srcOrd="3" destOrd="0" presId="urn:microsoft.com/office/officeart/2005/8/layout/orgChart1"/>
    <dgm:cxn modelId="{F398E1C3-B7F3-4F7C-8819-6F16309BF79C}" type="presParOf" srcId="{9B12FA93-B1D4-403B-859D-9630CE19ACDD}" destId="{46592182-87D9-4E05-83E3-F8AD01A4677D}" srcOrd="0" destOrd="0" presId="urn:microsoft.com/office/officeart/2005/8/layout/orgChart1"/>
    <dgm:cxn modelId="{377468FF-517A-4625-B592-26BA87F2D41F}" type="presParOf" srcId="{46592182-87D9-4E05-83E3-F8AD01A4677D}" destId="{6866A7C4-0D35-4141-ABB2-974194556ACF}" srcOrd="0" destOrd="0" presId="urn:microsoft.com/office/officeart/2005/8/layout/orgChart1"/>
    <dgm:cxn modelId="{B821C80D-2A6D-4093-9BCA-79F167E85292}" type="presParOf" srcId="{46592182-87D9-4E05-83E3-F8AD01A4677D}" destId="{FC30DEF9-4F81-4379-9B6B-9F26AF500F97}" srcOrd="1" destOrd="0" presId="urn:microsoft.com/office/officeart/2005/8/layout/orgChart1"/>
    <dgm:cxn modelId="{A387E6C2-1A99-4DA2-84E8-C94F30D6B937}" type="presParOf" srcId="{9B12FA93-B1D4-403B-859D-9630CE19ACDD}" destId="{32E1EF57-85EB-431D-A739-8D84E32CFF1F}" srcOrd="1" destOrd="0" presId="urn:microsoft.com/office/officeart/2005/8/layout/orgChart1"/>
    <dgm:cxn modelId="{4053586C-9125-4D4B-9018-618CF509BEF6}" type="presParOf" srcId="{9B12FA93-B1D4-403B-859D-9630CE19ACDD}" destId="{D1CBA6AD-1496-41DF-ABAA-673D15CC260D}" srcOrd="2" destOrd="0" presId="urn:microsoft.com/office/officeart/2005/8/layout/orgChart1"/>
    <dgm:cxn modelId="{2266CE45-A520-40E8-9654-EA6B241EB9CF}" type="presParOf" srcId="{F3D77370-F5CA-4E1D-808E-57DD32364797}" destId="{62D2E53C-F202-4A59-B3F4-7999D68AEB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FA2E5-2EC2-4503-814A-51E09241E48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0C8297-6FDF-4D60-A4BF-A7045CCC667F}">
      <dgm:prSet phldrT="[Text]" custT="1"/>
      <dgm:spPr>
        <a:solidFill>
          <a:srgbClr val="430909"/>
        </a:solidFill>
      </dgm:spPr>
      <dgm:t>
        <a:bodyPr/>
        <a:lstStyle/>
        <a:p>
          <a:r>
            <a:rPr lang="sr-Latn-RS" sz="3200" kern="1200"/>
            <a:t>Artificial </a:t>
          </a:r>
          <a:r>
            <a:rPr lang="sr-Latn-RS" sz="2800" kern="1200">
              <a:solidFill>
                <a:schemeClr val="bg1"/>
              </a:solidFill>
              <a:latin typeface="+mn-lt"/>
              <a:ea typeface="+mn-ea"/>
              <a:cs typeface="+mn-cs"/>
            </a:rPr>
            <a:t>intelligence</a:t>
          </a:r>
          <a:endParaRPr lang="en-US" sz="2800" kern="1200">
            <a:solidFill>
              <a:schemeClr val="bg1"/>
            </a:solidFill>
            <a:latin typeface="+mn-lt"/>
            <a:ea typeface="+mn-ea"/>
            <a:cs typeface="+mn-cs"/>
          </a:endParaRPr>
        </a:p>
      </dgm:t>
    </dgm:pt>
    <dgm:pt modelId="{861B6C54-8D56-4F33-9B57-9328C95D1A64}" type="parTrans" cxnId="{3269C2CF-5EB2-4C8F-899D-0D39FDC9CBC4}">
      <dgm:prSet/>
      <dgm:spPr/>
      <dgm:t>
        <a:bodyPr/>
        <a:lstStyle/>
        <a:p>
          <a:endParaRPr lang="en-US"/>
        </a:p>
      </dgm:t>
    </dgm:pt>
    <dgm:pt modelId="{134AE17B-12FE-4429-98FA-CE3CBC1A6FFE}" type="sibTrans" cxnId="{3269C2CF-5EB2-4C8F-899D-0D39FDC9CBC4}">
      <dgm:prSet/>
      <dgm:spPr/>
      <dgm:t>
        <a:bodyPr/>
        <a:lstStyle/>
        <a:p>
          <a:endParaRPr lang="en-US"/>
        </a:p>
      </dgm:t>
    </dgm:pt>
    <dgm:pt modelId="{20AEA144-8891-4008-89E1-B058125EE3C4}">
      <dgm:prSet phldrT="[Text]"/>
      <dgm:spPr>
        <a:solidFill>
          <a:srgbClr val="430909"/>
        </a:solidFill>
        <a:ln>
          <a:noFill/>
        </a:ln>
      </dgm:spPr>
      <dgm:t>
        <a:bodyPr/>
        <a:lstStyle/>
        <a:p>
          <a:r>
            <a:rPr lang="sr-Latn-RS"/>
            <a:t>Hard computing</a:t>
          </a:r>
          <a:endParaRPr lang="en-US"/>
        </a:p>
      </dgm:t>
    </dgm:pt>
    <dgm:pt modelId="{BD477505-7B2F-4F61-8782-69FED6DF4EBE}" type="parTrans" cxnId="{2F5F81C2-A243-4B52-B3CA-5CDF550EEAAD}">
      <dgm:prSet/>
      <dgm:spPr>
        <a:ln>
          <a:solidFill>
            <a:srgbClr val="430909"/>
          </a:solidFill>
        </a:ln>
      </dgm:spPr>
      <dgm:t>
        <a:bodyPr/>
        <a:lstStyle/>
        <a:p>
          <a:endParaRPr lang="en-US"/>
        </a:p>
      </dgm:t>
    </dgm:pt>
    <dgm:pt modelId="{E9A3AE54-C7C4-4F56-978D-A11102AF58E8}" type="sibTrans" cxnId="{2F5F81C2-A243-4B52-B3CA-5CDF550EEAAD}">
      <dgm:prSet/>
      <dgm:spPr/>
      <dgm:t>
        <a:bodyPr/>
        <a:lstStyle/>
        <a:p>
          <a:endParaRPr lang="en-US"/>
        </a:p>
      </dgm:t>
    </dgm:pt>
    <dgm:pt modelId="{8EEADE7F-90E6-4495-A478-447032314FDB}">
      <dgm:prSet phldrT="[Text]"/>
      <dgm:spPr>
        <a:solidFill>
          <a:srgbClr val="430909"/>
        </a:solidFill>
      </dgm:spPr>
      <dgm:t>
        <a:bodyPr/>
        <a:lstStyle/>
        <a:p>
          <a:r>
            <a:rPr lang="sr-Latn-RS"/>
            <a:t>Soft computing</a:t>
          </a:r>
          <a:endParaRPr lang="en-US"/>
        </a:p>
      </dgm:t>
    </dgm:pt>
    <dgm:pt modelId="{C8882086-3A4F-454E-9393-4A9ACEA28ACF}" type="parTrans" cxnId="{6DB37F75-7319-482A-9AD3-ECEDDCA3D287}">
      <dgm:prSet/>
      <dgm:spPr>
        <a:ln>
          <a:solidFill>
            <a:srgbClr val="430909"/>
          </a:solidFill>
        </a:ln>
      </dgm:spPr>
      <dgm:t>
        <a:bodyPr/>
        <a:lstStyle/>
        <a:p>
          <a:endParaRPr lang="en-US"/>
        </a:p>
      </dgm:t>
    </dgm:pt>
    <dgm:pt modelId="{BC22E1FC-EFAE-41C8-B8D8-F94A45CD8BEE}" type="sibTrans" cxnId="{6DB37F75-7319-482A-9AD3-ECEDDCA3D287}">
      <dgm:prSet/>
      <dgm:spPr/>
      <dgm:t>
        <a:bodyPr/>
        <a:lstStyle/>
        <a:p>
          <a:endParaRPr lang="en-US"/>
        </a:p>
      </dgm:t>
    </dgm:pt>
    <dgm:pt modelId="{193F3CDB-B8C5-4F5F-96A6-049AD89969A1}" type="pres">
      <dgm:prSet presAssocID="{36FFA2E5-2EC2-4503-814A-51E09241E488}" presName="hierChild1" presStyleCnt="0">
        <dgm:presLayoutVars>
          <dgm:orgChart val="1"/>
          <dgm:chPref val="1"/>
          <dgm:dir/>
          <dgm:animOne val="branch"/>
          <dgm:animLvl val="lvl"/>
          <dgm:resizeHandles/>
        </dgm:presLayoutVars>
      </dgm:prSet>
      <dgm:spPr/>
    </dgm:pt>
    <dgm:pt modelId="{F3D77370-F5CA-4E1D-808E-57DD32364797}" type="pres">
      <dgm:prSet presAssocID="{3E0C8297-6FDF-4D60-A4BF-A7045CCC667F}" presName="hierRoot1" presStyleCnt="0">
        <dgm:presLayoutVars>
          <dgm:hierBranch val="init"/>
        </dgm:presLayoutVars>
      </dgm:prSet>
      <dgm:spPr/>
    </dgm:pt>
    <dgm:pt modelId="{60EF4D89-B738-4CB9-8BFE-3330413BCC41}" type="pres">
      <dgm:prSet presAssocID="{3E0C8297-6FDF-4D60-A4BF-A7045CCC667F}" presName="rootComposite1" presStyleCnt="0"/>
      <dgm:spPr/>
    </dgm:pt>
    <dgm:pt modelId="{41DE75D3-7C71-4B39-9450-EDC0490387D2}" type="pres">
      <dgm:prSet presAssocID="{3E0C8297-6FDF-4D60-A4BF-A7045CCC667F}" presName="rootText1" presStyleLbl="node0" presStyleIdx="0" presStyleCnt="1" custScaleX="108386" custScaleY="30663">
        <dgm:presLayoutVars>
          <dgm:chPref val="3"/>
        </dgm:presLayoutVars>
      </dgm:prSet>
      <dgm:spPr/>
    </dgm:pt>
    <dgm:pt modelId="{53F97F2B-FB82-4037-883B-BD00D4C8D475}" type="pres">
      <dgm:prSet presAssocID="{3E0C8297-6FDF-4D60-A4BF-A7045CCC667F}" presName="rootConnector1" presStyleLbl="node1" presStyleIdx="0" presStyleCnt="0"/>
      <dgm:spPr/>
    </dgm:pt>
    <dgm:pt modelId="{5829531B-68D0-4543-9510-FF6F19615396}" type="pres">
      <dgm:prSet presAssocID="{3E0C8297-6FDF-4D60-A4BF-A7045CCC667F}" presName="hierChild2" presStyleCnt="0"/>
      <dgm:spPr/>
    </dgm:pt>
    <dgm:pt modelId="{EF6C27FD-5863-4884-9B93-833FDE47BEF3}" type="pres">
      <dgm:prSet presAssocID="{BD477505-7B2F-4F61-8782-69FED6DF4EBE}" presName="Name37" presStyleLbl="parChTrans1D2" presStyleIdx="0" presStyleCnt="2"/>
      <dgm:spPr/>
    </dgm:pt>
    <dgm:pt modelId="{699A13FA-E0CF-4464-99CF-56F95F5EB776}" type="pres">
      <dgm:prSet presAssocID="{20AEA144-8891-4008-89E1-B058125EE3C4}" presName="hierRoot2" presStyleCnt="0">
        <dgm:presLayoutVars>
          <dgm:hierBranch val="init"/>
        </dgm:presLayoutVars>
      </dgm:prSet>
      <dgm:spPr/>
    </dgm:pt>
    <dgm:pt modelId="{8000ABEC-773E-436F-BC3F-DAEE50D68318}" type="pres">
      <dgm:prSet presAssocID="{20AEA144-8891-4008-89E1-B058125EE3C4}" presName="rootComposite" presStyleCnt="0"/>
      <dgm:spPr/>
    </dgm:pt>
    <dgm:pt modelId="{16EAF81D-C5CA-45D4-94FF-16C0A90ACA62}" type="pres">
      <dgm:prSet presAssocID="{20AEA144-8891-4008-89E1-B058125EE3C4}" presName="rootText" presStyleLbl="node2" presStyleIdx="0" presStyleCnt="2" custScaleY="28570" custLinFactNeighborX="-36453" custLinFactNeighborY="2131">
        <dgm:presLayoutVars>
          <dgm:chPref val="3"/>
        </dgm:presLayoutVars>
      </dgm:prSet>
      <dgm:spPr/>
    </dgm:pt>
    <dgm:pt modelId="{90377F9A-11D6-4969-B8E9-2D96098B10E4}" type="pres">
      <dgm:prSet presAssocID="{20AEA144-8891-4008-89E1-B058125EE3C4}" presName="rootConnector" presStyleLbl="node2" presStyleIdx="0" presStyleCnt="2"/>
      <dgm:spPr/>
    </dgm:pt>
    <dgm:pt modelId="{048F684D-BB50-4E36-81E3-756AA37E27AA}" type="pres">
      <dgm:prSet presAssocID="{20AEA144-8891-4008-89E1-B058125EE3C4}" presName="hierChild4" presStyleCnt="0"/>
      <dgm:spPr/>
    </dgm:pt>
    <dgm:pt modelId="{CB5AA0AC-362F-41D0-A959-D0D8683008C7}" type="pres">
      <dgm:prSet presAssocID="{20AEA144-8891-4008-89E1-B058125EE3C4}" presName="hierChild5" presStyleCnt="0"/>
      <dgm:spPr/>
    </dgm:pt>
    <dgm:pt modelId="{CA6CC69F-DC9B-4E8C-8C6A-7CC3D8C0BCCF}" type="pres">
      <dgm:prSet presAssocID="{C8882086-3A4F-454E-9393-4A9ACEA28ACF}" presName="Name37" presStyleLbl="parChTrans1D2" presStyleIdx="1" presStyleCnt="2"/>
      <dgm:spPr/>
    </dgm:pt>
    <dgm:pt modelId="{9B12FA93-B1D4-403B-859D-9630CE19ACDD}" type="pres">
      <dgm:prSet presAssocID="{8EEADE7F-90E6-4495-A478-447032314FDB}" presName="hierRoot2" presStyleCnt="0">
        <dgm:presLayoutVars>
          <dgm:hierBranch val="init"/>
        </dgm:presLayoutVars>
      </dgm:prSet>
      <dgm:spPr/>
    </dgm:pt>
    <dgm:pt modelId="{46592182-87D9-4E05-83E3-F8AD01A4677D}" type="pres">
      <dgm:prSet presAssocID="{8EEADE7F-90E6-4495-A478-447032314FDB}" presName="rootComposite" presStyleCnt="0"/>
      <dgm:spPr/>
    </dgm:pt>
    <dgm:pt modelId="{6866A7C4-0D35-4141-ABB2-974194556ACF}" type="pres">
      <dgm:prSet presAssocID="{8EEADE7F-90E6-4495-A478-447032314FDB}" presName="rootText" presStyleLbl="node2" presStyleIdx="1" presStyleCnt="2" custScaleY="28570" custLinFactNeighborX="42566" custLinFactNeighborY="2131">
        <dgm:presLayoutVars>
          <dgm:chPref val="3"/>
        </dgm:presLayoutVars>
      </dgm:prSet>
      <dgm:spPr/>
    </dgm:pt>
    <dgm:pt modelId="{FC30DEF9-4F81-4379-9B6B-9F26AF500F97}" type="pres">
      <dgm:prSet presAssocID="{8EEADE7F-90E6-4495-A478-447032314FDB}" presName="rootConnector" presStyleLbl="node2" presStyleIdx="1" presStyleCnt="2"/>
      <dgm:spPr/>
    </dgm:pt>
    <dgm:pt modelId="{32E1EF57-85EB-431D-A739-8D84E32CFF1F}" type="pres">
      <dgm:prSet presAssocID="{8EEADE7F-90E6-4495-A478-447032314FDB}" presName="hierChild4" presStyleCnt="0"/>
      <dgm:spPr/>
    </dgm:pt>
    <dgm:pt modelId="{D1CBA6AD-1496-41DF-ABAA-673D15CC260D}" type="pres">
      <dgm:prSet presAssocID="{8EEADE7F-90E6-4495-A478-447032314FDB}" presName="hierChild5" presStyleCnt="0"/>
      <dgm:spPr/>
    </dgm:pt>
    <dgm:pt modelId="{62D2E53C-F202-4A59-B3F4-7999D68AEBFE}" type="pres">
      <dgm:prSet presAssocID="{3E0C8297-6FDF-4D60-A4BF-A7045CCC667F}" presName="hierChild3" presStyleCnt="0"/>
      <dgm:spPr/>
    </dgm:pt>
  </dgm:ptLst>
  <dgm:cxnLst>
    <dgm:cxn modelId="{239DDE63-A883-491A-A22A-D04CE9E881AB}" type="presOf" srcId="{3E0C8297-6FDF-4D60-A4BF-A7045CCC667F}" destId="{41DE75D3-7C71-4B39-9450-EDC0490387D2}" srcOrd="0" destOrd="0" presId="urn:microsoft.com/office/officeart/2005/8/layout/orgChart1"/>
    <dgm:cxn modelId="{7C805B48-C1F9-4781-A78E-0BF987147397}" type="presOf" srcId="{8EEADE7F-90E6-4495-A478-447032314FDB}" destId="{6866A7C4-0D35-4141-ABB2-974194556ACF}" srcOrd="0" destOrd="0" presId="urn:microsoft.com/office/officeart/2005/8/layout/orgChart1"/>
    <dgm:cxn modelId="{5AA36C52-00EF-4E49-BE82-49F888AFCF75}" type="presOf" srcId="{20AEA144-8891-4008-89E1-B058125EE3C4}" destId="{90377F9A-11D6-4969-B8E9-2D96098B10E4}" srcOrd="1" destOrd="0" presId="urn:microsoft.com/office/officeart/2005/8/layout/orgChart1"/>
    <dgm:cxn modelId="{6DB37F75-7319-482A-9AD3-ECEDDCA3D287}" srcId="{3E0C8297-6FDF-4D60-A4BF-A7045CCC667F}" destId="{8EEADE7F-90E6-4495-A478-447032314FDB}" srcOrd="1" destOrd="0" parTransId="{C8882086-3A4F-454E-9393-4A9ACEA28ACF}" sibTransId="{BC22E1FC-EFAE-41C8-B8D8-F94A45CD8BEE}"/>
    <dgm:cxn modelId="{FC8F9D59-E81D-4555-AA09-5C243FC4B3B1}" type="presOf" srcId="{C8882086-3A4F-454E-9393-4A9ACEA28ACF}" destId="{CA6CC69F-DC9B-4E8C-8C6A-7CC3D8C0BCCF}" srcOrd="0" destOrd="0" presId="urn:microsoft.com/office/officeart/2005/8/layout/orgChart1"/>
    <dgm:cxn modelId="{6BD8BA85-C106-4D37-8129-C2964B7D7E1E}" type="presOf" srcId="{20AEA144-8891-4008-89E1-B058125EE3C4}" destId="{16EAF81D-C5CA-45D4-94FF-16C0A90ACA62}" srcOrd="0" destOrd="0" presId="urn:microsoft.com/office/officeart/2005/8/layout/orgChart1"/>
    <dgm:cxn modelId="{34F51986-7E98-4641-B307-D809CDF86BC6}" type="presOf" srcId="{8EEADE7F-90E6-4495-A478-447032314FDB}" destId="{FC30DEF9-4F81-4379-9B6B-9F26AF500F97}" srcOrd="1" destOrd="0" presId="urn:microsoft.com/office/officeart/2005/8/layout/orgChart1"/>
    <dgm:cxn modelId="{2F5F81C2-A243-4B52-B3CA-5CDF550EEAAD}" srcId="{3E0C8297-6FDF-4D60-A4BF-A7045CCC667F}" destId="{20AEA144-8891-4008-89E1-B058125EE3C4}" srcOrd="0" destOrd="0" parTransId="{BD477505-7B2F-4F61-8782-69FED6DF4EBE}" sibTransId="{E9A3AE54-C7C4-4F56-978D-A11102AF58E8}"/>
    <dgm:cxn modelId="{3269C2CF-5EB2-4C8F-899D-0D39FDC9CBC4}" srcId="{36FFA2E5-2EC2-4503-814A-51E09241E488}" destId="{3E0C8297-6FDF-4D60-A4BF-A7045CCC667F}" srcOrd="0" destOrd="0" parTransId="{861B6C54-8D56-4F33-9B57-9328C95D1A64}" sibTransId="{134AE17B-12FE-4429-98FA-CE3CBC1A6FFE}"/>
    <dgm:cxn modelId="{80BA0DD6-EB4E-4096-96E8-7E7763919321}" type="presOf" srcId="{36FFA2E5-2EC2-4503-814A-51E09241E488}" destId="{193F3CDB-B8C5-4F5F-96A6-049AD89969A1}" srcOrd="0" destOrd="0" presId="urn:microsoft.com/office/officeart/2005/8/layout/orgChart1"/>
    <dgm:cxn modelId="{49260DDD-A0A0-4F1B-8CC7-459EB97E813F}" type="presOf" srcId="{3E0C8297-6FDF-4D60-A4BF-A7045CCC667F}" destId="{53F97F2B-FB82-4037-883B-BD00D4C8D475}" srcOrd="1" destOrd="0" presId="urn:microsoft.com/office/officeart/2005/8/layout/orgChart1"/>
    <dgm:cxn modelId="{DD52A2F3-C1A5-4678-89D3-7137650F4F8C}" type="presOf" srcId="{BD477505-7B2F-4F61-8782-69FED6DF4EBE}" destId="{EF6C27FD-5863-4884-9B93-833FDE47BEF3}" srcOrd="0" destOrd="0" presId="urn:microsoft.com/office/officeart/2005/8/layout/orgChart1"/>
    <dgm:cxn modelId="{1F0CCC53-2AE5-4F87-AC3F-2893B1B45F71}" type="presParOf" srcId="{193F3CDB-B8C5-4F5F-96A6-049AD89969A1}" destId="{F3D77370-F5CA-4E1D-808E-57DD32364797}" srcOrd="0" destOrd="0" presId="urn:microsoft.com/office/officeart/2005/8/layout/orgChart1"/>
    <dgm:cxn modelId="{085211C5-279F-4656-AE3A-F32B94DEE54E}" type="presParOf" srcId="{F3D77370-F5CA-4E1D-808E-57DD32364797}" destId="{60EF4D89-B738-4CB9-8BFE-3330413BCC41}" srcOrd="0" destOrd="0" presId="urn:microsoft.com/office/officeart/2005/8/layout/orgChart1"/>
    <dgm:cxn modelId="{CC069839-64E0-4A30-8346-A1D3CBEF6E06}" type="presParOf" srcId="{60EF4D89-B738-4CB9-8BFE-3330413BCC41}" destId="{41DE75D3-7C71-4B39-9450-EDC0490387D2}" srcOrd="0" destOrd="0" presId="urn:microsoft.com/office/officeart/2005/8/layout/orgChart1"/>
    <dgm:cxn modelId="{D70E661A-E125-4F26-86B4-B5F22EC5D6A4}" type="presParOf" srcId="{60EF4D89-B738-4CB9-8BFE-3330413BCC41}" destId="{53F97F2B-FB82-4037-883B-BD00D4C8D475}" srcOrd="1" destOrd="0" presId="urn:microsoft.com/office/officeart/2005/8/layout/orgChart1"/>
    <dgm:cxn modelId="{77CFE60A-F5BF-405C-87BA-667D9307ADCB}" type="presParOf" srcId="{F3D77370-F5CA-4E1D-808E-57DD32364797}" destId="{5829531B-68D0-4543-9510-FF6F19615396}" srcOrd="1" destOrd="0" presId="urn:microsoft.com/office/officeart/2005/8/layout/orgChart1"/>
    <dgm:cxn modelId="{EA9A22FC-50FD-4BBE-A9DF-F216183B8FB1}" type="presParOf" srcId="{5829531B-68D0-4543-9510-FF6F19615396}" destId="{EF6C27FD-5863-4884-9B93-833FDE47BEF3}" srcOrd="0" destOrd="0" presId="urn:microsoft.com/office/officeart/2005/8/layout/orgChart1"/>
    <dgm:cxn modelId="{FAE933FD-7603-4BCE-905B-01B80F2CB1CE}" type="presParOf" srcId="{5829531B-68D0-4543-9510-FF6F19615396}" destId="{699A13FA-E0CF-4464-99CF-56F95F5EB776}" srcOrd="1" destOrd="0" presId="urn:microsoft.com/office/officeart/2005/8/layout/orgChart1"/>
    <dgm:cxn modelId="{8C4233DD-5130-4C11-9C19-6B220558D79F}" type="presParOf" srcId="{699A13FA-E0CF-4464-99CF-56F95F5EB776}" destId="{8000ABEC-773E-436F-BC3F-DAEE50D68318}" srcOrd="0" destOrd="0" presId="urn:microsoft.com/office/officeart/2005/8/layout/orgChart1"/>
    <dgm:cxn modelId="{A74FA4AA-3E04-4497-8C47-BAA90D86C4D2}" type="presParOf" srcId="{8000ABEC-773E-436F-BC3F-DAEE50D68318}" destId="{16EAF81D-C5CA-45D4-94FF-16C0A90ACA62}" srcOrd="0" destOrd="0" presId="urn:microsoft.com/office/officeart/2005/8/layout/orgChart1"/>
    <dgm:cxn modelId="{FCD6FB21-CBD9-406D-B610-E4C632A77DB5}" type="presParOf" srcId="{8000ABEC-773E-436F-BC3F-DAEE50D68318}" destId="{90377F9A-11D6-4969-B8E9-2D96098B10E4}" srcOrd="1" destOrd="0" presId="urn:microsoft.com/office/officeart/2005/8/layout/orgChart1"/>
    <dgm:cxn modelId="{E18D3C3A-4F4E-4113-B72E-E72CDC13EA1A}" type="presParOf" srcId="{699A13FA-E0CF-4464-99CF-56F95F5EB776}" destId="{048F684D-BB50-4E36-81E3-756AA37E27AA}" srcOrd="1" destOrd="0" presId="urn:microsoft.com/office/officeart/2005/8/layout/orgChart1"/>
    <dgm:cxn modelId="{C3292457-6766-4F9D-AF7E-694CBEC3C348}" type="presParOf" srcId="{699A13FA-E0CF-4464-99CF-56F95F5EB776}" destId="{CB5AA0AC-362F-41D0-A959-D0D8683008C7}" srcOrd="2" destOrd="0" presId="urn:microsoft.com/office/officeart/2005/8/layout/orgChart1"/>
    <dgm:cxn modelId="{5F0DC808-EEE4-4C3E-B1DC-600BC024DEF4}" type="presParOf" srcId="{5829531B-68D0-4543-9510-FF6F19615396}" destId="{CA6CC69F-DC9B-4E8C-8C6A-7CC3D8C0BCCF}" srcOrd="2" destOrd="0" presId="urn:microsoft.com/office/officeart/2005/8/layout/orgChart1"/>
    <dgm:cxn modelId="{BEAFF446-9237-4AEF-9DEB-5D2C19042557}" type="presParOf" srcId="{5829531B-68D0-4543-9510-FF6F19615396}" destId="{9B12FA93-B1D4-403B-859D-9630CE19ACDD}" srcOrd="3" destOrd="0" presId="urn:microsoft.com/office/officeart/2005/8/layout/orgChart1"/>
    <dgm:cxn modelId="{BC359FBF-1BC8-41CD-A899-FEAECA28B279}" type="presParOf" srcId="{9B12FA93-B1D4-403B-859D-9630CE19ACDD}" destId="{46592182-87D9-4E05-83E3-F8AD01A4677D}" srcOrd="0" destOrd="0" presId="urn:microsoft.com/office/officeart/2005/8/layout/orgChart1"/>
    <dgm:cxn modelId="{42C2F889-CCBF-4B3D-A674-F3027A026E1A}" type="presParOf" srcId="{46592182-87D9-4E05-83E3-F8AD01A4677D}" destId="{6866A7C4-0D35-4141-ABB2-974194556ACF}" srcOrd="0" destOrd="0" presId="urn:microsoft.com/office/officeart/2005/8/layout/orgChart1"/>
    <dgm:cxn modelId="{1BE7C74D-81F7-4194-AE56-D8D1EF5B5CAA}" type="presParOf" srcId="{46592182-87D9-4E05-83E3-F8AD01A4677D}" destId="{FC30DEF9-4F81-4379-9B6B-9F26AF500F97}" srcOrd="1" destOrd="0" presId="urn:microsoft.com/office/officeart/2005/8/layout/orgChart1"/>
    <dgm:cxn modelId="{8C4B48BC-342B-4C26-990A-DD7D29A575A6}" type="presParOf" srcId="{9B12FA93-B1D4-403B-859D-9630CE19ACDD}" destId="{32E1EF57-85EB-431D-A739-8D84E32CFF1F}" srcOrd="1" destOrd="0" presId="urn:microsoft.com/office/officeart/2005/8/layout/orgChart1"/>
    <dgm:cxn modelId="{228D56BE-ACA9-44C3-B92F-F8EA8C4292D2}" type="presParOf" srcId="{9B12FA93-B1D4-403B-859D-9630CE19ACDD}" destId="{D1CBA6AD-1496-41DF-ABAA-673D15CC260D}" srcOrd="2" destOrd="0" presId="urn:microsoft.com/office/officeart/2005/8/layout/orgChart1"/>
    <dgm:cxn modelId="{14906DB4-5340-436F-ADA1-816FE22AF1BC}" type="presParOf" srcId="{F3D77370-F5CA-4E1D-808E-57DD32364797}" destId="{62D2E53C-F202-4A59-B3F4-7999D68AEB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CC69F-DC9B-4E8C-8C6A-7CC3D8C0BCCF}">
      <dsp:nvSpPr>
        <dsp:cNvPr id="0" name=""/>
        <dsp:cNvSpPr/>
      </dsp:nvSpPr>
      <dsp:spPr>
        <a:xfrm>
          <a:off x="3886200" y="588342"/>
          <a:ext cx="2128586" cy="775652"/>
        </a:xfrm>
        <a:custGeom>
          <a:avLst/>
          <a:gdLst/>
          <a:ahLst/>
          <a:cxnLst/>
          <a:rect l="0" t="0" r="0" b="0"/>
          <a:pathLst>
            <a:path>
              <a:moveTo>
                <a:pt x="0" y="0"/>
              </a:moveTo>
              <a:lnTo>
                <a:pt x="0" y="406553"/>
              </a:lnTo>
              <a:lnTo>
                <a:pt x="2128586" y="406553"/>
              </a:lnTo>
              <a:lnTo>
                <a:pt x="2128586"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EF6C27FD-5863-4884-9B93-833FDE47BEF3}">
      <dsp:nvSpPr>
        <dsp:cNvPr id="0" name=""/>
        <dsp:cNvSpPr/>
      </dsp:nvSpPr>
      <dsp:spPr>
        <a:xfrm>
          <a:off x="1757613" y="588342"/>
          <a:ext cx="2128586" cy="775652"/>
        </a:xfrm>
        <a:custGeom>
          <a:avLst/>
          <a:gdLst/>
          <a:ahLst/>
          <a:cxnLst/>
          <a:rect l="0" t="0" r="0" b="0"/>
          <a:pathLst>
            <a:path>
              <a:moveTo>
                <a:pt x="2128586" y="0"/>
              </a:moveTo>
              <a:lnTo>
                <a:pt x="2128586" y="406553"/>
              </a:lnTo>
              <a:lnTo>
                <a:pt x="0" y="406553"/>
              </a:lnTo>
              <a:lnTo>
                <a:pt x="0"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41DE75D3-7C71-4B39-9450-EDC0490387D2}">
      <dsp:nvSpPr>
        <dsp:cNvPr id="0" name=""/>
        <dsp:cNvSpPr/>
      </dsp:nvSpPr>
      <dsp:spPr>
        <a:xfrm>
          <a:off x="1981192" y="49404"/>
          <a:ext cx="3810014" cy="538937"/>
        </a:xfrm>
        <a:prstGeom prst="rect">
          <a:avLst/>
        </a:prstGeom>
        <a:solidFill>
          <a:srgbClr val="430909"/>
        </a:solidFill>
        <a:ln w="127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1244600">
            <a:lnSpc>
              <a:spcPct val="90000"/>
            </a:lnSpc>
            <a:spcBef>
              <a:spcPct val="0"/>
            </a:spcBef>
            <a:spcAft>
              <a:spcPct val="35000"/>
            </a:spcAft>
            <a:buNone/>
          </a:pPr>
          <a:r>
            <a:rPr lang="sr-Latn-RS" sz="2800" kern="1200">
              <a:solidFill>
                <a:schemeClr val="bg1"/>
              </a:solidFill>
              <a:latin typeface="+mn-lt"/>
              <a:ea typeface="+mn-ea"/>
              <a:cs typeface="+mn-cs"/>
            </a:rPr>
            <a:t>Artificial</a:t>
          </a:r>
          <a:r>
            <a:rPr lang="sr-Latn-RS" sz="3200" kern="1200"/>
            <a:t> intelligence</a:t>
          </a:r>
          <a:endParaRPr lang="en-US" sz="3200" kern="1200"/>
        </a:p>
      </dsp:txBody>
      <dsp:txXfrm>
        <a:off x="1981192" y="49404"/>
        <a:ext cx="3810014" cy="538937"/>
      </dsp:txXfrm>
    </dsp:sp>
    <dsp:sp modelId="{16EAF81D-C5CA-45D4-94FF-16C0A90ACA62}">
      <dsp:nvSpPr>
        <dsp:cNvPr id="0" name=""/>
        <dsp:cNvSpPr/>
      </dsp:nvSpPr>
      <dsp:spPr>
        <a:xfrm>
          <a:off x="0" y="1363994"/>
          <a:ext cx="3515227" cy="502150"/>
        </a:xfrm>
        <a:prstGeom prst="rect">
          <a:avLst/>
        </a:prstGeom>
        <a:solidFill>
          <a:srgbClr val="430909"/>
        </a:solidFill>
        <a:ln w="127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sr-Latn-RS" sz="2800" kern="1200">
              <a:solidFill>
                <a:schemeClr val="bg1"/>
              </a:solidFill>
              <a:latin typeface="+mn-lt"/>
              <a:ea typeface="+mn-ea"/>
              <a:cs typeface="+mn-cs"/>
            </a:rPr>
            <a:t>Hard computing</a:t>
          </a:r>
          <a:endParaRPr lang="en-US" sz="2800" kern="1200">
            <a:solidFill>
              <a:schemeClr val="bg1"/>
            </a:solidFill>
            <a:latin typeface="+mn-lt"/>
            <a:ea typeface="+mn-ea"/>
            <a:cs typeface="+mn-cs"/>
          </a:endParaRPr>
        </a:p>
      </dsp:txBody>
      <dsp:txXfrm>
        <a:off x="0" y="1363994"/>
        <a:ext cx="3515227" cy="502150"/>
      </dsp:txXfrm>
    </dsp:sp>
    <dsp:sp modelId="{6866A7C4-0D35-4141-ABB2-974194556ACF}">
      <dsp:nvSpPr>
        <dsp:cNvPr id="0" name=""/>
        <dsp:cNvSpPr/>
      </dsp:nvSpPr>
      <dsp:spPr>
        <a:xfrm>
          <a:off x="4257172" y="1363994"/>
          <a:ext cx="3515227" cy="502150"/>
        </a:xfrm>
        <a:prstGeom prst="rect">
          <a:avLst/>
        </a:prstGeom>
        <a:solidFill>
          <a:srgbClr val="430909"/>
        </a:solidFill>
        <a:ln w="127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sr-Latn-RS" sz="2800" kern="1200">
              <a:solidFill>
                <a:schemeClr val="bg1"/>
              </a:solidFill>
              <a:latin typeface="+mn-lt"/>
              <a:ea typeface="+mn-ea"/>
              <a:cs typeface="+mn-cs"/>
            </a:rPr>
            <a:t>Soft computing</a:t>
          </a:r>
          <a:endParaRPr lang="en-US" sz="2800" kern="1200">
            <a:solidFill>
              <a:schemeClr val="bg1"/>
            </a:solidFill>
            <a:latin typeface="+mn-lt"/>
            <a:ea typeface="+mn-ea"/>
            <a:cs typeface="+mn-cs"/>
          </a:endParaRPr>
        </a:p>
      </dsp:txBody>
      <dsp:txXfrm>
        <a:off x="4257172" y="1363994"/>
        <a:ext cx="3515227" cy="502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CC69F-DC9B-4E8C-8C6A-7CC3D8C0BCCF}">
      <dsp:nvSpPr>
        <dsp:cNvPr id="0" name=""/>
        <dsp:cNvSpPr/>
      </dsp:nvSpPr>
      <dsp:spPr>
        <a:xfrm>
          <a:off x="3886200" y="779594"/>
          <a:ext cx="2128586" cy="775652"/>
        </a:xfrm>
        <a:custGeom>
          <a:avLst/>
          <a:gdLst/>
          <a:ahLst/>
          <a:cxnLst/>
          <a:rect l="0" t="0" r="0" b="0"/>
          <a:pathLst>
            <a:path>
              <a:moveTo>
                <a:pt x="0" y="0"/>
              </a:moveTo>
              <a:lnTo>
                <a:pt x="0" y="406553"/>
              </a:lnTo>
              <a:lnTo>
                <a:pt x="2128586" y="406553"/>
              </a:lnTo>
              <a:lnTo>
                <a:pt x="2128586"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EF6C27FD-5863-4884-9B93-833FDE47BEF3}">
      <dsp:nvSpPr>
        <dsp:cNvPr id="0" name=""/>
        <dsp:cNvSpPr/>
      </dsp:nvSpPr>
      <dsp:spPr>
        <a:xfrm>
          <a:off x="1757613" y="779594"/>
          <a:ext cx="2128586" cy="775652"/>
        </a:xfrm>
        <a:custGeom>
          <a:avLst/>
          <a:gdLst/>
          <a:ahLst/>
          <a:cxnLst/>
          <a:rect l="0" t="0" r="0" b="0"/>
          <a:pathLst>
            <a:path>
              <a:moveTo>
                <a:pt x="2128586" y="0"/>
              </a:moveTo>
              <a:lnTo>
                <a:pt x="2128586" y="406553"/>
              </a:lnTo>
              <a:lnTo>
                <a:pt x="0" y="406553"/>
              </a:lnTo>
              <a:lnTo>
                <a:pt x="0"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41DE75D3-7C71-4B39-9450-EDC0490387D2}">
      <dsp:nvSpPr>
        <dsp:cNvPr id="0" name=""/>
        <dsp:cNvSpPr/>
      </dsp:nvSpPr>
      <dsp:spPr>
        <a:xfrm>
          <a:off x="1981192" y="240657"/>
          <a:ext cx="3810014" cy="538937"/>
        </a:xfrm>
        <a:prstGeom prst="rect">
          <a:avLst/>
        </a:prstGeom>
        <a:solidFill>
          <a:srgbClr val="4309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a:t>Artificial </a:t>
          </a:r>
          <a:r>
            <a:rPr lang="sr-Latn-RS" sz="2800" kern="1200">
              <a:solidFill>
                <a:schemeClr val="bg1"/>
              </a:solidFill>
              <a:latin typeface="+mn-lt"/>
              <a:ea typeface="+mn-ea"/>
              <a:cs typeface="+mn-cs"/>
            </a:rPr>
            <a:t>intelligence</a:t>
          </a:r>
          <a:endParaRPr lang="en-US" sz="2800" kern="1200">
            <a:solidFill>
              <a:schemeClr val="bg1"/>
            </a:solidFill>
            <a:latin typeface="+mn-lt"/>
            <a:ea typeface="+mn-ea"/>
            <a:cs typeface="+mn-cs"/>
          </a:endParaRPr>
        </a:p>
      </dsp:txBody>
      <dsp:txXfrm>
        <a:off x="1981192" y="240657"/>
        <a:ext cx="3810014" cy="538937"/>
      </dsp:txXfrm>
    </dsp:sp>
    <dsp:sp modelId="{16EAF81D-C5CA-45D4-94FF-16C0A90ACA62}">
      <dsp:nvSpPr>
        <dsp:cNvPr id="0" name=""/>
        <dsp:cNvSpPr/>
      </dsp:nvSpPr>
      <dsp:spPr>
        <a:xfrm>
          <a:off x="0" y="1555247"/>
          <a:ext cx="3515227" cy="502150"/>
        </a:xfrm>
        <a:prstGeom prst="rect">
          <a:avLst/>
        </a:prstGeom>
        <a:solidFill>
          <a:srgbClr val="43090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a:t>Hard computing</a:t>
          </a:r>
          <a:endParaRPr lang="en-US" sz="3200" kern="1200"/>
        </a:p>
      </dsp:txBody>
      <dsp:txXfrm>
        <a:off x="0" y="1555247"/>
        <a:ext cx="3515227" cy="502150"/>
      </dsp:txXfrm>
    </dsp:sp>
    <dsp:sp modelId="{6866A7C4-0D35-4141-ABB2-974194556ACF}">
      <dsp:nvSpPr>
        <dsp:cNvPr id="0" name=""/>
        <dsp:cNvSpPr/>
      </dsp:nvSpPr>
      <dsp:spPr>
        <a:xfrm>
          <a:off x="4257172" y="1555247"/>
          <a:ext cx="3515227" cy="502150"/>
        </a:xfrm>
        <a:prstGeom prst="rect">
          <a:avLst/>
        </a:prstGeom>
        <a:solidFill>
          <a:srgbClr val="4309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a:t>Soft computing</a:t>
          </a:r>
          <a:endParaRPr lang="en-US" sz="3200" kern="1200"/>
        </a:p>
      </dsp:txBody>
      <dsp:txXfrm>
        <a:off x="4257172" y="1555247"/>
        <a:ext cx="3515227" cy="5021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9F34D2-8AFF-4AB3-AB81-ABE335E1264B}" type="datetimeFigureOut">
              <a:rPr lang="en-US" smtClean="0"/>
              <a:t>10/12/2020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5B7176-418D-4A0C-93BF-3175D60583F7}" type="slidenum">
              <a:rPr lang="en-US" smtClean="0"/>
              <a:t>‹#›</a:t>
            </a:fld>
            <a:endParaRPr lang="en-US"/>
          </a:p>
        </p:txBody>
      </p:sp>
    </p:spTree>
    <p:extLst>
      <p:ext uri="{BB962C8B-B14F-4D97-AF65-F5344CB8AC3E}">
        <p14:creationId xmlns:p14="http://schemas.microsoft.com/office/powerpoint/2010/main" val="406801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sr-Latn-RS"/>
              <a:t>Profesor: dr Asistenti</a:t>
            </a:r>
            <a:r>
              <a:rPr lang="en-US"/>
              <a:t>: </a:t>
            </a:r>
          </a:p>
          <a:p>
            <a:pPr marL="342900" indent="-342900" algn="l">
              <a:buFont typeface="Arial" pitchFamily="34" charset="0"/>
              <a:buChar char="•"/>
            </a:pPr>
            <a:r>
              <a:rPr lang="en-US" err="1"/>
              <a:t>SIiIT</a:t>
            </a:r>
            <a:r>
              <a:rPr lang="sr-Latn-RS"/>
              <a:t>: </a:t>
            </a:r>
            <a:r>
              <a:rPr lang="en-US"/>
              <a:t>RA:</a:t>
            </a:r>
            <a:r>
              <a:rPr lang="sr-Latn-RS"/>
              <a:t>, i</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a:t>
            </a:fld>
            <a:endParaRPr lang="en-US"/>
          </a:p>
        </p:txBody>
      </p:sp>
    </p:spTree>
    <p:extLst>
      <p:ext uri="{BB962C8B-B14F-4D97-AF65-F5344CB8AC3E}">
        <p14:creationId xmlns:p14="http://schemas.microsoft.com/office/powerpoint/2010/main" val="302852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a:latin typeface="CMU Serif" pitchFamily="2" charset="0"/>
                <a:ea typeface="CMU Serif" pitchFamily="2" charset="0"/>
                <a:cs typeface="CMU Serif" pitchFamily="2" charset="0"/>
              </a:rPr>
              <a:t>Ovo zahteva rukovanje nepreciznošću i šumom koji se javljaju tokom rada</a:t>
            </a:r>
          </a:p>
          <a:p>
            <a:pPr marL="171450" indent="-171450">
              <a:buFont typeface="Arial" pitchFamily="34" charset="0"/>
              <a:buChar char="•"/>
            </a:pPr>
            <a:endParaRPr lang="sr-Latn-RS" sz="1200">
              <a:latin typeface="CMU Serif" pitchFamily="2" charset="0"/>
              <a:ea typeface="CMU Serif" pitchFamily="2" charset="0"/>
              <a:cs typeface="CMU Serif" pitchFamily="2" charset="0"/>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10</a:t>
            </a:fld>
            <a:endParaRPr lang="en-US"/>
          </a:p>
        </p:txBody>
      </p:sp>
    </p:spTree>
    <p:extLst>
      <p:ext uri="{BB962C8B-B14F-4D97-AF65-F5344CB8AC3E}">
        <p14:creationId xmlns:p14="http://schemas.microsoft.com/office/powerpoint/2010/main" val="134098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Veštačka inteligencija (AI) je malo širi temin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Pragmatična – </a:t>
            </a:r>
            <a:r>
              <a:rPr lang="en-US" err="1"/>
              <a:t>prakti</a:t>
            </a:r>
            <a:r>
              <a:rPr lang="sr-Latn-RS"/>
              <a:t>čna</a:t>
            </a:r>
            <a:r>
              <a:rPr lang="sr-Latn-RS" baseline="0"/>
              <a:t> izvodljivost, robustnost i niska cenu rešenja</a:t>
            </a:r>
          </a:p>
          <a:p>
            <a:pPr marL="171450" indent="-171450">
              <a:buFont typeface="Arial" pitchFamily="34" charset="0"/>
              <a:buChar char="•"/>
            </a:pPr>
            <a:endParaRPr lang="sr-Latn-RS"/>
          </a:p>
          <a:p>
            <a:pPr marL="171450" indent="-171450">
              <a:buFont typeface="Arial" pitchFamily="34" charset="0"/>
              <a:buChar char="•"/>
            </a:pPr>
            <a:r>
              <a:rPr lang="en-US"/>
              <a:t>http://www.andata.at/en/answer/artificial-intelligence-computational-intelligence-softcomputing-natural-computation-whats-the-difference.html</a:t>
            </a:r>
            <a:endParaRPr lang="sr-Latn-RS"/>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https://www.slideshare.net/bartashar/soft-computing01</a:t>
            </a:r>
            <a:endParaRPr lang="sr-Latn-RS"/>
          </a:p>
          <a:p>
            <a:pPr marL="171450" indent="-171450">
              <a:buFont typeface="Arial" pitchFamily="34" charset="0"/>
              <a:buChar char="•"/>
            </a:pPr>
            <a:endParaRPr lang="sr-Latn-RS"/>
          </a:p>
          <a:p>
            <a:pPr marL="171450" indent="-171450">
              <a:buFont typeface="Arial" pitchFamily="34" charset="0"/>
              <a:buChar char="•"/>
            </a:pPr>
            <a:endParaRPr lang="sr-Latn-RS"/>
          </a:p>
        </p:txBody>
      </p:sp>
      <p:sp>
        <p:nvSpPr>
          <p:cNvPr id="4" name="Slide Number Placeholder 3"/>
          <p:cNvSpPr>
            <a:spLocks noGrp="1"/>
          </p:cNvSpPr>
          <p:nvPr>
            <p:ph type="sldNum" sz="quarter" idx="10"/>
          </p:nvPr>
        </p:nvSpPr>
        <p:spPr/>
        <p:txBody>
          <a:bodyPr/>
          <a:lstStyle/>
          <a:p>
            <a:fld id="{C75B7176-418D-4A0C-93BF-3175D60583F7}" type="slidenum">
              <a:rPr lang="en-US" smtClean="0"/>
              <a:t>11</a:t>
            </a:fld>
            <a:endParaRPr lang="en-US"/>
          </a:p>
        </p:txBody>
      </p:sp>
    </p:spTree>
    <p:extLst>
      <p:ext uri="{BB962C8B-B14F-4D97-AF65-F5344CB8AC3E}">
        <p14:creationId xmlns:p14="http://schemas.microsoft.com/office/powerpoint/2010/main" val="3288757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5B7176-418D-4A0C-93BF-3175D60583F7}" type="slidenum">
              <a:rPr lang="en-US" smtClean="0"/>
              <a:t>13</a:t>
            </a:fld>
            <a:endParaRPr lang="en-US"/>
          </a:p>
        </p:txBody>
      </p:sp>
    </p:spTree>
    <p:extLst>
      <p:ext uri="{BB962C8B-B14F-4D97-AF65-F5344CB8AC3E}">
        <p14:creationId xmlns:p14="http://schemas.microsoft.com/office/powerpoint/2010/main" val="82156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err="1"/>
              <a:t>Ovde</a:t>
            </a:r>
            <a:r>
              <a:rPr lang="en-US"/>
              <a:t> </a:t>
            </a:r>
            <a:r>
              <a:rPr lang="en-US" err="1"/>
              <a:t>prikazana</a:t>
            </a:r>
            <a:r>
              <a:rPr lang="en-US" baseline="0"/>
              <a:t> </a:t>
            </a:r>
            <a:r>
              <a:rPr lang="en-US" baseline="0" err="1"/>
              <a:t>primena</a:t>
            </a:r>
            <a:r>
              <a:rPr lang="en-US" baseline="0"/>
              <a:t> je </a:t>
            </a:r>
            <a:r>
              <a:rPr lang="en-US" baseline="0" err="1"/>
              <a:t>vezana</a:t>
            </a:r>
            <a:r>
              <a:rPr lang="en-US" baseline="0"/>
              <a:t> </a:t>
            </a:r>
            <a:r>
              <a:rPr lang="en-US" baseline="0" err="1"/>
              <a:t>za</a:t>
            </a:r>
            <a:r>
              <a:rPr lang="en-US" baseline="0"/>
              <a:t> neurosurgery. </a:t>
            </a:r>
            <a:r>
              <a:rPr lang="en-US" baseline="0" err="1"/>
              <a:t>Nurohirurg</a:t>
            </a:r>
            <a:r>
              <a:rPr lang="en-US" baseline="0"/>
              <a:t> </a:t>
            </a:r>
            <a:r>
              <a:rPr lang="en-US" baseline="0" err="1"/>
              <a:t>ubaci</a:t>
            </a:r>
            <a:r>
              <a:rPr lang="en-US" baseline="0"/>
              <a:t> </a:t>
            </a:r>
            <a:r>
              <a:rPr lang="en-US" baseline="0" err="1"/>
              <a:t>elektrodu</a:t>
            </a:r>
            <a:r>
              <a:rPr lang="en-US" baseline="0"/>
              <a:t> u </a:t>
            </a:r>
            <a:r>
              <a:rPr lang="en-US" baseline="0" err="1"/>
              <a:t>mozak</a:t>
            </a:r>
            <a:r>
              <a:rPr lang="en-US" baseline="0"/>
              <a:t> </a:t>
            </a:r>
            <a:r>
              <a:rPr lang="en-US" baseline="0" err="1"/>
              <a:t>i</a:t>
            </a:r>
            <a:r>
              <a:rPr lang="en-US" baseline="0"/>
              <a:t> </a:t>
            </a:r>
            <a:r>
              <a:rPr lang="sr-Latn-RS" baseline="0"/>
              <a:t>šalje električni impuls.</a:t>
            </a:r>
          </a:p>
          <a:p>
            <a:pPr marL="171450" indent="-171450">
              <a:buFont typeface="Arial" pitchFamily="34" charset="0"/>
              <a:buChar char="•"/>
            </a:pPr>
            <a:r>
              <a:rPr lang="sr-Latn-RS" baseline="0"/>
              <a:t>Ovo je veoma važno a mnoge probleme poput Parkinsonove bolesti, tremor, drepresije,...</a:t>
            </a:r>
          </a:p>
          <a:p>
            <a:pPr marL="171450" indent="-171450">
              <a:buFont typeface="Arial" pitchFamily="34" charset="0"/>
              <a:buChar char="•"/>
            </a:pPr>
            <a:r>
              <a:rPr lang="sr-Latn-RS" baseline="0"/>
              <a:t>Fundamentalni problem je da neurohirurg mora da vidi unutrašnjost mozga. Mora da zna gde i kuda treba da postavi elektrodu.</a:t>
            </a:r>
          </a:p>
          <a:p>
            <a:pPr marL="171450" indent="-171450">
              <a:buFont typeface="Arial" pitchFamily="34" charset="0"/>
              <a:buChar char="•"/>
            </a:pPr>
            <a:r>
              <a:rPr lang="sr-Latn-RS" baseline="0"/>
              <a:t>Da bi ovo znao, gledaće MRI ili CT snimke mozga i napraviće od toga mape kao na slici desno, koje se mogu koristiti za lokalizaciju i govore nam kako su različiti delovi mozga povezani. Slike koje vidite desno su kolorizovane i dobijene pomoću kombinovanja različitih modaliteta, što se radi primenom tehnika ove oblasti</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14</a:t>
            </a:fld>
            <a:endParaRPr lang="en-US"/>
          </a:p>
        </p:txBody>
      </p:sp>
    </p:spTree>
    <p:extLst>
      <p:ext uri="{BB962C8B-B14F-4D97-AF65-F5344CB8AC3E}">
        <p14:creationId xmlns:p14="http://schemas.microsoft.com/office/powerpoint/2010/main" val="2905808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Mobilni telefoni imaju po 2-3 kamere. Moguće</a:t>
            </a:r>
            <a:r>
              <a:rPr lang="sr-Latn-RS" baseline="0"/>
              <a:t> je da trenutno na svetu ima više kamera nego ljudi</a:t>
            </a:r>
          </a:p>
          <a:p>
            <a:pPr marL="171450" indent="-171450">
              <a:buFont typeface="Arial" pitchFamily="34" charset="0"/>
              <a:buChar char="•"/>
            </a:pPr>
            <a:r>
              <a:rPr lang="sr-Latn-RS" baseline="0"/>
              <a:t>Videi: ovo ne uključuje slike i druge vrste vizuelnih sadržaja. Ali iz perspektive bitova, večina informacija koja danas cirkuliše su vizuelni podaci</a:t>
            </a:r>
          </a:p>
          <a:p>
            <a:pPr marL="171450" indent="-171450">
              <a:buFont typeface="Arial" pitchFamily="34" charset="0"/>
              <a:buChar char="•"/>
            </a:pPr>
            <a:r>
              <a:rPr lang="sr-Latn-RS" baseline="0"/>
              <a:t>Dakle od kritične je važnosti</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15</a:t>
            </a:fld>
            <a:endParaRPr lang="en-US"/>
          </a:p>
        </p:txBody>
      </p:sp>
    </p:spTree>
    <p:extLst>
      <p:ext uri="{BB962C8B-B14F-4D97-AF65-F5344CB8AC3E}">
        <p14:creationId xmlns:p14="http://schemas.microsoft.com/office/powerpoint/2010/main" val="151536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err="1"/>
              <a:t>Klasifikacija</a:t>
            </a:r>
            <a:r>
              <a:rPr lang="en-US"/>
              <a:t> (</a:t>
            </a:r>
            <a:r>
              <a:rPr lang="en-US" err="1"/>
              <a:t>prepoznavanje</a:t>
            </a:r>
            <a:r>
              <a:rPr lang="en-US"/>
              <a:t>)</a:t>
            </a:r>
            <a:r>
              <a:rPr lang="en-US" baseline="0"/>
              <a:t> </a:t>
            </a:r>
            <a:r>
              <a:rPr lang="en-US" err="1"/>
              <a:t>slika</a:t>
            </a:r>
            <a:r>
              <a:rPr lang="en-US"/>
              <a:t>:</a:t>
            </a:r>
            <a:r>
              <a:rPr lang="en-US" baseline="0"/>
              <a:t> </a:t>
            </a:r>
            <a:r>
              <a:rPr lang="en-US" baseline="0" err="1"/>
              <a:t>ulaz</a:t>
            </a:r>
            <a:r>
              <a:rPr lang="en-US" baseline="0"/>
              <a:t> je </a:t>
            </a:r>
            <a:r>
              <a:rPr lang="en-US" baseline="0" err="1"/>
              <a:t>slika</a:t>
            </a:r>
            <a:r>
              <a:rPr lang="en-US" baseline="0"/>
              <a:t>, </a:t>
            </a:r>
            <a:r>
              <a:rPr lang="en-US" baseline="0" err="1"/>
              <a:t>recimo</a:t>
            </a:r>
            <a:r>
              <a:rPr lang="en-US" baseline="0"/>
              <a:t> 64x64, a </a:t>
            </a:r>
            <a:r>
              <a:rPr lang="en-US" baseline="0" err="1"/>
              <a:t>izlaz</a:t>
            </a:r>
            <a:endParaRPr lang="sr-Latn-RS" baseline="0"/>
          </a:p>
          <a:p>
            <a:pPr marL="628650" lvl="1" indent="-171450">
              <a:buFont typeface="Arial" pitchFamily="34" charset="0"/>
              <a:buChar char="•"/>
            </a:pPr>
            <a:r>
              <a:rPr lang="sr-Latn-RS" baseline="0"/>
              <a:t>Dakle, postavka je da računar pogleda sliku i onda odabere jednu od unapred definisanih kategorija</a:t>
            </a:r>
          </a:p>
          <a:p>
            <a:pPr marL="628650" lvl="1" indent="-171450">
              <a:buFont typeface="Arial" pitchFamily="34" charset="0"/>
              <a:buChar char="•"/>
            </a:pPr>
            <a:r>
              <a:rPr lang="sr-Latn-RS" baseline="0"/>
              <a:t>Ovo deluje kao malo restriktivna postavka, ali je zapravo ovo korišćeno generalno u mnogim domenima: prepoznavanje hrane, prepoznavanje kalorija u hrani, prepoznavanje umetničkih dela, proizvoda,...</a:t>
            </a:r>
          </a:p>
          <a:p>
            <a:pPr marL="628650" lvl="1" indent="-171450">
              <a:buFont typeface="Arial" pitchFamily="34" charset="0"/>
              <a:buChar char="•"/>
            </a:pPr>
            <a:r>
              <a:rPr lang="sr-Latn-RS" baseline="0"/>
              <a:t>Dakle, ovo je osnovna postavka primenljiva u ogromnom broju aplikacija</a:t>
            </a:r>
          </a:p>
          <a:p>
            <a:pPr marL="171450" indent="-171450">
              <a:buFont typeface="Arial" pitchFamily="34" charset="0"/>
              <a:buChar char="•"/>
            </a:pPr>
            <a:r>
              <a:rPr lang="en-US" baseline="0" err="1"/>
              <a:t>Detekcija</a:t>
            </a:r>
            <a:r>
              <a:rPr lang="en-US" baseline="0"/>
              <a:t> </a:t>
            </a:r>
            <a:r>
              <a:rPr lang="en-US" baseline="0" err="1"/>
              <a:t>objekata</a:t>
            </a:r>
            <a:r>
              <a:rPr lang="en-US" baseline="0"/>
              <a:t>: </a:t>
            </a:r>
            <a:endParaRPr lang="sr-Latn-RS" baseline="0"/>
          </a:p>
          <a:p>
            <a:pPr marL="628650" lvl="1" indent="-171450">
              <a:buFont typeface="Arial" pitchFamily="34" charset="0"/>
              <a:buChar char="•"/>
            </a:pPr>
            <a:r>
              <a:rPr lang="sr-Latn-RS" baseline="0"/>
              <a:t>Ova postavka je nešto drugačija od detekcije objekata</a:t>
            </a:r>
          </a:p>
          <a:p>
            <a:pPr marL="628650" lvl="1" indent="-171450">
              <a:buFont typeface="Arial" pitchFamily="34" charset="0"/>
              <a:buChar char="•"/>
            </a:pPr>
            <a:r>
              <a:rPr lang="sr-Latn-RS" baseline="0"/>
              <a:t>Umesto da klasifikujemo celu sliku kao mačku, psa,... Želimo da iscrtamo </a:t>
            </a:r>
            <a:r>
              <a:rPr lang="sr-Latn-RS" i="1" baseline="0"/>
              <a:t>bounding box</a:t>
            </a:r>
            <a:r>
              <a:rPr lang="sr-Latn-RS" i="0" baseline="0"/>
              <a:t> oko objekata koje smo prepoznali na sceni</a:t>
            </a:r>
            <a:endParaRPr lang="sr-Latn-RS" baseline="0"/>
          </a:p>
          <a:p>
            <a:pPr marL="628650" lvl="1" indent="-171450">
              <a:buFont typeface="Arial" pitchFamily="34" charset="0"/>
              <a:buChar char="•"/>
            </a:pPr>
            <a:r>
              <a:rPr lang="en-US" baseline="0" err="1"/>
              <a:t>recimo</a:t>
            </a:r>
            <a:r>
              <a:rPr lang="en-US" baseline="0"/>
              <a:t>, </a:t>
            </a:r>
            <a:r>
              <a:rPr lang="en-US" baseline="0" err="1"/>
              <a:t>ako</a:t>
            </a:r>
            <a:r>
              <a:rPr lang="en-US" baseline="0"/>
              <a:t> </a:t>
            </a:r>
            <a:r>
              <a:rPr lang="en-US" baseline="0" err="1"/>
              <a:t>bismo</a:t>
            </a:r>
            <a:r>
              <a:rPr lang="en-US" baseline="0"/>
              <a:t> </a:t>
            </a:r>
            <a:r>
              <a:rPr lang="sr-Latn-RS" baseline="0"/>
              <a:t>želeli da samovozeća kola prepoznaju znak, ne samo da treba da odredimo da li ova slika sadrži znak, već treba da odredimo njegove koordinate na slici. Takođe, može se desiti da imamo i više znakova na slici.</a:t>
            </a:r>
          </a:p>
          <a:p>
            <a:pPr marL="171450" indent="-171450">
              <a:buFont typeface="Arial" pitchFamily="34" charset="0"/>
              <a:buChar char="•"/>
            </a:pPr>
            <a:r>
              <a:rPr lang="sr-Latn-RS" baseline="0"/>
              <a:t>Neural style transfer: recimo da imate sliku i želite je naslikanu u drugom stilu. Uploadujete i sliku stila i iskoristite neuronsku mrežu da iskopirate stil sa slike na originalnu sliku.</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16</a:t>
            </a:fld>
            <a:endParaRPr lang="en-US"/>
          </a:p>
        </p:txBody>
      </p:sp>
    </p:spTree>
    <p:extLst>
      <p:ext uri="{BB962C8B-B14F-4D97-AF65-F5344CB8AC3E}">
        <p14:creationId xmlns:p14="http://schemas.microsoft.com/office/powerpoint/2010/main" val="1243863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err="1"/>
              <a:t>Image</a:t>
            </a:r>
            <a:r>
              <a:rPr lang="sr-Latn-RS"/>
              <a:t> </a:t>
            </a:r>
            <a:r>
              <a:rPr lang="sr-Latn-RS" err="1"/>
              <a:t>captioning</a:t>
            </a:r>
            <a:r>
              <a:rPr lang="sr-Latn-RS"/>
              <a:t> - Sistem treba prirodnim jezikom da opiše šta se nalazi na slici</a:t>
            </a:r>
            <a:endParaRPr lang="en-US"/>
          </a:p>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17</a:t>
            </a:fld>
            <a:endParaRPr lang="en-US"/>
          </a:p>
        </p:txBody>
      </p:sp>
    </p:spTree>
    <p:extLst>
      <p:ext uri="{BB962C8B-B14F-4D97-AF65-F5344CB8AC3E}">
        <p14:creationId xmlns:p14="http://schemas.microsoft.com/office/powerpoint/2010/main" val="2189320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Mnogi senzori, npr. mobilni telefoni – kreira se neverovatna količina vizuelnih podataka svakoga dana</a:t>
            </a:r>
            <a:endParaRPr lang="en-US"/>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1"/>
              <a:t>Snapchat</a:t>
            </a:r>
            <a:r>
              <a:rPr lang="sr-Cyrl-RS" i="1"/>
              <a:t>:</a:t>
            </a:r>
            <a:r>
              <a:rPr lang="en-US" i="1"/>
              <a:t> </a:t>
            </a:r>
            <a:r>
              <a:rPr lang="en-US" err="1"/>
              <a:t>za</a:t>
            </a:r>
            <a:r>
              <a:rPr lang="sr-Latn-RS"/>
              <a:t> </a:t>
            </a:r>
            <a:r>
              <a:rPr lang="sr-Latn-RS" b="1"/>
              <a:t>jed</a:t>
            </a:r>
            <a:r>
              <a:rPr lang="en-US" b="1"/>
              <a:t>an</a:t>
            </a:r>
            <a:r>
              <a:rPr lang="sr-Latn-RS" b="1"/>
              <a:t> sat</a:t>
            </a:r>
            <a:r>
              <a:rPr lang="sr-Latn-RS"/>
              <a:t> podeli</a:t>
            </a:r>
            <a:r>
              <a:rPr lang="sr-Cyrl-RS"/>
              <a:t> </a:t>
            </a:r>
            <a:r>
              <a:rPr lang="en-US"/>
              <a:t>s</a:t>
            </a:r>
            <a:r>
              <a:rPr lang="sr-Cyrl-RS"/>
              <a:t>е</a:t>
            </a:r>
            <a:r>
              <a:rPr lang="sr-Latn-RS"/>
              <a:t> količina slika </a:t>
            </a:r>
            <a:r>
              <a:rPr lang="en-US" err="1"/>
              <a:t>koju</a:t>
            </a:r>
            <a:r>
              <a:rPr lang="en-US"/>
              <a:t> </a:t>
            </a:r>
            <a:r>
              <a:rPr lang="sr-Latn-RS"/>
              <a:t>čovek pregleda </a:t>
            </a:r>
            <a:r>
              <a:rPr lang="sr-Latn-RS" b="1"/>
              <a:t>10 godina</a:t>
            </a:r>
            <a:endParaRPr lang="sr-Latn-RS"/>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201</a:t>
            </a:r>
            <a:r>
              <a:rPr lang="en-US"/>
              <a:t>8</a:t>
            </a:r>
            <a:r>
              <a:rPr lang="sr-Latn-RS"/>
              <a:t> gotovo 80% saobraćaja na internetu </a:t>
            </a:r>
            <a:r>
              <a:rPr lang="en-US" err="1"/>
              <a:t>su</a:t>
            </a:r>
            <a:r>
              <a:rPr lang="sr-Latn-RS"/>
              <a:t> videi</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a:p>
          <a:p>
            <a:pPr marL="171450" indent="-171450">
              <a:buFont typeface="Arial" pitchFamily="34" charset="0"/>
              <a:buChar char="•"/>
            </a:pPr>
            <a:r>
              <a:rPr lang="sr-Latn-RS"/>
              <a:t>YouTube</a:t>
            </a:r>
          </a:p>
          <a:p>
            <a:pPr marL="628650" lvl="1" indent="-171450">
              <a:buFont typeface="Arial" pitchFamily="34" charset="0"/>
              <a:buChar char="•"/>
            </a:pPr>
            <a:r>
              <a:rPr lang="sr-Latn-RS"/>
              <a:t>Google ima mnogo zaposlenih,</a:t>
            </a:r>
            <a:r>
              <a:rPr lang="sr-Latn-RS" baseline="0"/>
              <a:t> ali nema šanse da ih ima dovoljno da pregledaju i anotiraju svaki video</a:t>
            </a:r>
          </a:p>
          <a:p>
            <a:pPr marL="628650" lvl="1" indent="-171450">
              <a:buFont typeface="Arial" pitchFamily="34" charset="0"/>
              <a:buChar char="•"/>
            </a:pPr>
            <a:r>
              <a:rPr lang="sr-Latn-RS" baseline="0"/>
              <a:t>Tako da ako žele da katalogiziraju i prikažu vam relevantne videe i možda stave odgovarajuće reklame koje će vas privući, moraju da implementiraju algorime koji mogu sami automatski da razumeju sadržaj vizuelnih podataka</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18</a:t>
            </a:fld>
            <a:endParaRPr lang="en-US"/>
          </a:p>
        </p:txBody>
      </p:sp>
    </p:spTree>
    <p:extLst>
      <p:ext uri="{BB962C8B-B14F-4D97-AF65-F5344CB8AC3E}">
        <p14:creationId xmlns:p14="http://schemas.microsoft.com/office/powerpoint/2010/main" val="51883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i="0"/>
              <a:t>Nekada vizuelne podatke zovemo </a:t>
            </a:r>
            <a:r>
              <a:rPr lang="sr-Latn-RS" i="1"/>
              <a:t>Dark metter of the internet  - </a:t>
            </a:r>
            <a:r>
              <a:rPr lang="sr-Latn-RS" i="0"/>
              <a:t>u fizici </a:t>
            </a:r>
            <a:r>
              <a:rPr lang="sr-Latn-RS" i="1"/>
              <a:t>dark metter</a:t>
            </a:r>
            <a:r>
              <a:rPr lang="sr-Latn-RS" i="0"/>
              <a:t> označava</a:t>
            </a:r>
            <a:r>
              <a:rPr lang="sr-Latn-RS" i="0" baseline="0"/>
              <a:t> materiju koja zauzima zapanjujuće veliki deo deo mase univerzuma i za nju znamo zbog gravitacionih sila koje deluju na nebeska tela. Ali ne možemo direktno da je posmatramo.</a:t>
            </a:r>
          </a:p>
          <a:p>
            <a:pPr marL="171450" indent="-171450">
              <a:buFont typeface="Arial" pitchFamily="34" charset="0"/>
              <a:buChar char="•"/>
            </a:pPr>
            <a:r>
              <a:rPr lang="sr-Latn-RS" i="0" baseline="0"/>
              <a:t>I, vizuleni podaci na internetu su na neki način slični</a:t>
            </a:r>
          </a:p>
          <a:p>
            <a:pPr marL="628650" lvl="1" indent="-171450">
              <a:buFont typeface="Arial" pitchFamily="34" charset="0"/>
              <a:buChar char="•"/>
            </a:pPr>
            <a:r>
              <a:rPr lang="sr-Latn-RS" i="0" baseline="0"/>
              <a:t>Sačinjavaju većinu dostupnih informacija </a:t>
            </a:r>
          </a:p>
          <a:p>
            <a:pPr marL="628650" lvl="1" indent="-171450">
              <a:buFont typeface="Arial" pitchFamily="34" charset="0"/>
              <a:buChar char="•"/>
            </a:pPr>
            <a:r>
              <a:rPr lang="sr-Latn-RS" i="0" baseline="0"/>
              <a:t>Ali je algoritmima veoma teško da zapravo razumeju i vide od čega su sačinjeni svi ti vizuelni podaci na webu</a:t>
            </a:r>
            <a:endParaRPr lang="en-US" i="0"/>
          </a:p>
        </p:txBody>
      </p:sp>
      <p:sp>
        <p:nvSpPr>
          <p:cNvPr id="4" name="Slide Number Placeholder 3"/>
          <p:cNvSpPr>
            <a:spLocks noGrp="1"/>
          </p:cNvSpPr>
          <p:nvPr>
            <p:ph type="sldNum" sz="quarter" idx="10"/>
          </p:nvPr>
        </p:nvSpPr>
        <p:spPr/>
        <p:txBody>
          <a:bodyPr/>
          <a:lstStyle/>
          <a:p>
            <a:fld id="{C75B7176-418D-4A0C-93BF-3175D60583F7}" type="slidenum">
              <a:rPr lang="en-US" smtClean="0"/>
              <a:t>19</a:t>
            </a:fld>
            <a:endParaRPr lang="en-US"/>
          </a:p>
        </p:txBody>
      </p:sp>
    </p:spTree>
    <p:extLst>
      <p:ext uri="{BB962C8B-B14F-4D97-AF65-F5344CB8AC3E}">
        <p14:creationId xmlns:p14="http://schemas.microsoft.com/office/powerpoint/2010/main" val="376059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Kao</a:t>
            </a:r>
            <a:r>
              <a:rPr lang="sr-Latn-RS" baseline="0"/>
              <a:t> što vidite sa slike, </a:t>
            </a:r>
            <a:r>
              <a:rPr lang="en-US" baseline="0" err="1"/>
              <a:t>ra</a:t>
            </a:r>
            <a:r>
              <a:rPr lang="sr-Latn-RS" baseline="0"/>
              <a:t>čunarska vizija je zaista interdisciplinarno polje i u dodiru je sa mnogim drugim oblastima nauke, inženjerstva i tehnologije</a:t>
            </a:r>
          </a:p>
          <a:p>
            <a:pPr marL="171450" indent="-171450">
              <a:buFont typeface="Arial" pitchFamily="34" charset="0"/>
              <a:buChar char="•"/>
            </a:pPr>
            <a:r>
              <a:rPr lang="sr-Latn-RS" baseline="0"/>
              <a:t>Recimo, u dodiru je sa fizikom jer moramo da razumemo optiku i način fizičkog formiranja slika </a:t>
            </a:r>
          </a:p>
          <a:p>
            <a:pPr marL="171450" indent="-171450">
              <a:buFont typeface="Arial" pitchFamily="34" charset="0"/>
              <a:buChar char="•"/>
            </a:pPr>
            <a:r>
              <a:rPr lang="sr-Latn-RS" baseline="0"/>
              <a:t>Moramo da poznajemo biologiju i psihologiju da bismo shvatili kako životinje vide i procesiraju vizuelne informacije</a:t>
            </a:r>
          </a:p>
          <a:p>
            <a:pPr marL="171450" indent="-171450">
              <a:buFont typeface="Arial" pitchFamily="34" charset="0"/>
              <a:buChar char="•"/>
            </a:pPr>
            <a:r>
              <a:rPr lang="sr-Latn-RS" baseline="0"/>
              <a:t>Naravno, veoma su nam važni i matematika i računarske nauke i inženjerstvo jer želimo da izgradimo računarske sisteme koji implementiraju naše algoritme kompjuterske vizije</a:t>
            </a:r>
          </a:p>
        </p:txBody>
      </p:sp>
      <p:sp>
        <p:nvSpPr>
          <p:cNvPr id="4" name="Slide Number Placeholder 3"/>
          <p:cNvSpPr>
            <a:spLocks noGrp="1"/>
          </p:cNvSpPr>
          <p:nvPr>
            <p:ph type="sldNum" sz="quarter" idx="10"/>
          </p:nvPr>
        </p:nvSpPr>
        <p:spPr/>
        <p:txBody>
          <a:bodyPr/>
          <a:lstStyle/>
          <a:p>
            <a:fld id="{C75B7176-418D-4A0C-93BF-3175D60583F7}" type="slidenum">
              <a:rPr lang="en-US" smtClean="0"/>
              <a:t>20</a:t>
            </a:fld>
            <a:endParaRPr lang="en-US"/>
          </a:p>
        </p:txBody>
      </p:sp>
    </p:spTree>
    <p:extLst>
      <p:ext uri="{BB962C8B-B14F-4D97-AF65-F5344CB8AC3E}">
        <p14:creationId xmlns:p14="http://schemas.microsoft.com/office/powerpoint/2010/main" val="272837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Veštačka inteligencija (AI) je grana u računarstvu koja se bavi izgradnjom mašina sposobnih za inteligentno ponašanje</a:t>
            </a:r>
            <a:endParaRPr lang="sr-Latn-RS" i="1"/>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i="1"/>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1" err="1"/>
              <a:t>Strong</a:t>
            </a:r>
            <a:r>
              <a:rPr lang="sr-Latn-RS" i="1"/>
              <a:t> AI</a:t>
            </a:r>
            <a:r>
              <a:rPr lang="sr-Latn-RS"/>
              <a:t>: </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Veštačka inteligencija koja bi mogla da se uporedi</a:t>
            </a:r>
            <a:r>
              <a:rPr lang="sr-Latn-RS" baseline="0"/>
              <a:t> ili čak da nadjača ljudsku inteligenciju</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Primeri: roboti iz filmova HAL 9000 (</a:t>
            </a:r>
            <a:r>
              <a:rPr lang="en-US" baseline="0"/>
              <a:t>Arthur C. Clarke's Space Odyssey</a:t>
            </a:r>
            <a:r>
              <a:rPr lang="sr-Latn-RS" baseline="0"/>
              <a:t>), Terminator, </a:t>
            </a:r>
            <a:r>
              <a:rPr lang="en-US" baseline="0" noProof="0"/>
              <a:t>Detroit Become human</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sistem koji bi mogao da radi sve što može i čovek</a:t>
            </a:r>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Obrazovanje </a:t>
            </a:r>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Planiranje, </a:t>
            </a:r>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Razumevanje prirodnoj jezika: </a:t>
            </a:r>
            <a:r>
              <a:rPr lang="en-US" i="1"/>
              <a:t>Natural </a:t>
            </a:r>
            <a:r>
              <a:rPr lang="sr-Latn-RS" i="1"/>
              <a:t>L</a:t>
            </a:r>
            <a:r>
              <a:rPr lang="en-US" i="1" err="1"/>
              <a:t>anguage</a:t>
            </a:r>
            <a:r>
              <a:rPr lang="en-US" i="1"/>
              <a:t> </a:t>
            </a:r>
            <a:r>
              <a:rPr lang="sr-Latn-RS" i="1"/>
              <a:t>P</a:t>
            </a:r>
            <a:r>
              <a:rPr lang="en-US" i="1" err="1"/>
              <a:t>rocessing</a:t>
            </a:r>
            <a:r>
              <a:rPr lang="sr-Latn-RS" i="1"/>
              <a:t>, </a:t>
            </a:r>
            <a:r>
              <a:rPr lang="sr-Latn-RS"/>
              <a:t>prepoznavanje objekata i zvuka, prevođenje</a:t>
            </a:r>
            <a:endParaRPr lang="sr-Latn-RS" i="1"/>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Učenje i donošenje odluka: </a:t>
            </a:r>
            <a:r>
              <a:rPr lang="sr-Latn-RS" i="1" err="1"/>
              <a:t>Machine</a:t>
            </a:r>
            <a:r>
              <a:rPr lang="sr-Latn-RS" i="1"/>
              <a:t> </a:t>
            </a:r>
            <a:r>
              <a:rPr lang="sr-Latn-RS" i="1" err="1"/>
              <a:t>Learning</a:t>
            </a:r>
            <a:r>
              <a:rPr lang="sr-Latn-RS" i="1"/>
              <a:t> </a:t>
            </a:r>
            <a:r>
              <a:rPr lang="sr-Latn-RS"/>
              <a:t>– fokusira se na kreiranje modela na osnovu podataka, pomeranje u prostoru</a:t>
            </a:r>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Generalni koncept realnosti</a:t>
            </a:r>
          </a:p>
          <a:p>
            <a:pPr marL="1085850" marR="0" lvl="3"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Kreativni rad</a:t>
            </a:r>
            <a:endParaRPr lang="en-US"/>
          </a:p>
          <a:p>
            <a:endParaRPr lang="en-US"/>
          </a:p>
        </p:txBody>
      </p:sp>
      <p:sp>
        <p:nvSpPr>
          <p:cNvPr id="4" name="Slide Number Placeholder 3"/>
          <p:cNvSpPr>
            <a:spLocks noGrp="1"/>
          </p:cNvSpPr>
          <p:nvPr>
            <p:ph type="sldNum" sz="quarter" idx="5"/>
          </p:nvPr>
        </p:nvSpPr>
        <p:spPr/>
        <p:txBody>
          <a:bodyPr/>
          <a:lstStyle/>
          <a:p>
            <a:fld id="{C75B7176-418D-4A0C-93BF-3175D60583F7}" type="slidenum">
              <a:rPr lang="en-US" smtClean="0"/>
              <a:t>2</a:t>
            </a:fld>
            <a:endParaRPr lang="en-US"/>
          </a:p>
        </p:txBody>
      </p:sp>
    </p:spTree>
    <p:extLst>
      <p:ext uri="{BB962C8B-B14F-4D97-AF65-F5344CB8AC3E}">
        <p14:creationId xmlns:p14="http://schemas.microsoft.com/office/powerpoint/2010/main" val="4266970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Istorija vizije počinje 543 miliona godina ranije</a:t>
            </a:r>
          </a:p>
          <a:p>
            <a:pPr marL="171450" indent="-171450">
              <a:buFont typeface="Arial" pitchFamily="34" charset="0"/>
              <a:buChar char="•"/>
            </a:pPr>
            <a:r>
              <a:rPr lang="sr-Latn-RS"/>
              <a:t>Zemlja</a:t>
            </a:r>
            <a:r>
              <a:rPr lang="sr-Latn-RS" baseline="0"/>
              <a:t> je bila uglavnom voda</a:t>
            </a:r>
          </a:p>
          <a:p>
            <a:pPr marL="171450" indent="-171450">
              <a:buFont typeface="Arial" pitchFamily="34" charset="0"/>
              <a:buChar char="•"/>
            </a:pPr>
            <a:r>
              <a:rPr lang="sr-Latn-RS" baseline="0"/>
              <a:t>Bilo je nekoliko vrsta životinja koje su plutale u okeanu</a:t>
            </a:r>
          </a:p>
          <a:p>
            <a:pPr marL="171450" indent="-171450">
              <a:buFont typeface="Arial" pitchFamily="34" charset="0"/>
              <a:buChar char="•"/>
            </a:pPr>
            <a:r>
              <a:rPr lang="sr-Latn-RS" baseline="0"/>
              <a:t>Život je bio veoma opušten. Životinje se nisu mnogo kretale i nisu imale oči. Ako hrana prođe blizu, oni je uhvate inače samo plutaju okolo.</a:t>
            </a:r>
          </a:p>
          <a:p>
            <a:pPr marL="171450" indent="-171450">
              <a:buFont typeface="Arial" pitchFamily="34" charset="0"/>
              <a:buChar char="•"/>
            </a:pPr>
            <a:r>
              <a:rPr lang="sr-Latn-RS" baseline="0"/>
              <a:t>Ali se oko pre 540 miliona godina desilo nešto izuzetno – studijom fosila otkriveno je da je u veoma kratkom vremenskom periodu (10 miliona godina) broj životinjskih vrsta eksplodirao – od nekoliko njih došlo je do postojanja stotine hiljada</a:t>
            </a:r>
          </a:p>
          <a:p>
            <a:pPr marL="171450" indent="-171450">
              <a:buFont typeface="Arial" pitchFamily="34" charset="0"/>
              <a:buChar char="•"/>
            </a:pPr>
            <a:r>
              <a:rPr lang="sr-Latn-RS" baseline="0"/>
              <a:t>Godinama je bila misterija šta je uzrokovalo ovu eksploziju vrsta. Naučnici su ovo zvali </a:t>
            </a:r>
            <a:r>
              <a:rPr lang="sr-Latn-RS" i="1" baseline="0"/>
              <a:t>Evolution</a:t>
            </a:r>
            <a:r>
              <a:rPr lang="en-US" i="1" baseline="0"/>
              <a:t>’s Big Bang</a:t>
            </a:r>
          </a:p>
          <a:p>
            <a:pPr marL="171450" indent="-171450">
              <a:buFont typeface="Arial" pitchFamily="34" charset="0"/>
              <a:buChar char="•"/>
            </a:pPr>
            <a:r>
              <a:rPr lang="en-US" i="0" baseline="0"/>
              <a:t>Pre </a:t>
            </a:r>
            <a:r>
              <a:rPr lang="en-US" i="0" baseline="0" err="1"/>
              <a:t>nekoliko</a:t>
            </a:r>
            <a:r>
              <a:rPr lang="en-US" i="0" baseline="0"/>
              <a:t> </a:t>
            </a:r>
            <a:r>
              <a:rPr lang="en-US" i="0" baseline="0" err="1"/>
              <a:t>godina</a:t>
            </a:r>
            <a:r>
              <a:rPr lang="en-US" i="0" baseline="0"/>
              <a:t> </a:t>
            </a:r>
            <a:r>
              <a:rPr lang="en-US" i="0" baseline="0" err="1"/>
              <a:t>australijski</a:t>
            </a:r>
            <a:r>
              <a:rPr lang="en-US" i="0" baseline="0"/>
              <a:t> </a:t>
            </a:r>
            <a:r>
              <a:rPr lang="en-US" i="0" baseline="0" err="1"/>
              <a:t>biolog</a:t>
            </a:r>
            <a:r>
              <a:rPr lang="en-US" i="0" baseline="0"/>
              <a:t> Andrew Parker je </a:t>
            </a:r>
            <a:r>
              <a:rPr lang="en-US" i="0" baseline="0" err="1"/>
              <a:t>izneo</a:t>
            </a:r>
            <a:r>
              <a:rPr lang="en-US" i="0" baseline="0"/>
              <a:t> </a:t>
            </a:r>
            <a:r>
              <a:rPr lang="en-US" i="0" baseline="0" err="1"/>
              <a:t>jednu</a:t>
            </a:r>
            <a:r>
              <a:rPr lang="en-US" i="0" baseline="0"/>
              <a:t> od </a:t>
            </a:r>
            <a:r>
              <a:rPr lang="en-US" i="0" baseline="0" err="1"/>
              <a:t>najuverljivijih</a:t>
            </a:r>
            <a:r>
              <a:rPr lang="en-US" i="0" baseline="0"/>
              <a:t> </a:t>
            </a:r>
            <a:r>
              <a:rPr lang="en-US" i="0" baseline="0" err="1"/>
              <a:t>teorija</a:t>
            </a:r>
            <a:r>
              <a:rPr lang="en-US" i="0" baseline="0"/>
              <a:t>. Na </a:t>
            </a:r>
            <a:r>
              <a:rPr lang="en-US" i="0" baseline="0" err="1"/>
              <a:t>osnovu</a:t>
            </a:r>
            <a:r>
              <a:rPr lang="en-US" i="0" baseline="0"/>
              <a:t> </a:t>
            </a:r>
            <a:r>
              <a:rPr lang="en-US" i="0" baseline="0" err="1"/>
              <a:t>fosila</a:t>
            </a:r>
            <a:r>
              <a:rPr lang="en-US" i="0" baseline="0"/>
              <a:t>, </a:t>
            </a:r>
            <a:r>
              <a:rPr lang="en-US" i="0" baseline="0" err="1"/>
              <a:t>otkrio</a:t>
            </a:r>
            <a:r>
              <a:rPr lang="en-US" i="0" baseline="0"/>
              <a:t> je da </a:t>
            </a:r>
            <a:r>
              <a:rPr lang="en-US" i="0" baseline="0" err="1"/>
              <a:t>jsu</a:t>
            </a:r>
            <a:r>
              <a:rPr lang="en-US" i="0" baseline="0"/>
              <a:t> </a:t>
            </a:r>
            <a:r>
              <a:rPr lang="en-US" i="0" baseline="0" err="1"/>
              <a:t>oko</a:t>
            </a:r>
            <a:r>
              <a:rPr lang="en-US" i="0" baseline="0"/>
              <a:t> 540 </a:t>
            </a:r>
            <a:r>
              <a:rPr lang="en-US" i="0" baseline="0" err="1"/>
              <a:t>miliona</a:t>
            </a:r>
            <a:r>
              <a:rPr lang="en-US" i="0" baseline="0"/>
              <a:t> </a:t>
            </a:r>
            <a:r>
              <a:rPr lang="en-US" i="0" baseline="0" err="1"/>
              <a:t>godinaranije</a:t>
            </a:r>
            <a:r>
              <a:rPr lang="en-US" i="0" baseline="0"/>
              <a:t> </a:t>
            </a:r>
            <a:r>
              <a:rPr lang="en-US" i="0" baseline="0" err="1"/>
              <a:t>prve</a:t>
            </a:r>
            <a:r>
              <a:rPr lang="en-US" i="0" baseline="0"/>
              <a:t> </a:t>
            </a:r>
            <a:r>
              <a:rPr lang="sr-Latn-RS" i="0" baseline="0"/>
              <a:t>ž</a:t>
            </a:r>
            <a:r>
              <a:rPr lang="en-US" i="0" baseline="0" err="1"/>
              <a:t>ivotinje</a:t>
            </a:r>
            <a:r>
              <a:rPr lang="en-US" i="0" baseline="0"/>
              <a:t> </a:t>
            </a:r>
            <a:r>
              <a:rPr lang="sr-Latn-RS" i="0" baseline="0"/>
              <a:t>razvile oči. I pojava vizije zapravo izaziva ovu eksplozivnu pojavu različitih vrsta. Životinje sada mogu da vide. I, samim, tim, život postaje mnogo proaktivniji. Predatori vijaju žrtve, a žrtve moraju da beže od njih – započela je trka i životinje moraju brzo da evoluiraju kako bi preživele kao vrsta.</a:t>
            </a:r>
          </a:p>
          <a:p>
            <a:pPr marL="171450" indent="-171450">
              <a:buFont typeface="Arial" pitchFamily="34" charset="0"/>
              <a:buChar char="•"/>
            </a:pPr>
            <a:r>
              <a:rPr lang="sr-Latn-RS" i="0" baseline="0"/>
              <a:t>Nakon 540 miliona godina vid se razvio u najveći senzorni sistem kod gotovo svih životinjskih vrsta, pogotovo inteligentnih vrsta</a:t>
            </a:r>
          </a:p>
          <a:p>
            <a:pPr marL="171450" indent="-171450">
              <a:buFont typeface="Arial" pitchFamily="34" charset="0"/>
              <a:buChar char="•"/>
            </a:pPr>
            <a:r>
              <a:rPr lang="sr-Latn-RS" i="0" baseline="0"/>
              <a:t>Kod ljudi, gotovo 50% neurona korteksa je uključeno u procesiranje vizuelnih podataka. Ovo je najveći senzorni sistem koji nam omogućava da se krećemo, upravljamo stvarima, komuniciramo, zabavljamo se i mnoge druge stvari.</a:t>
            </a:r>
          </a:p>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21</a:t>
            </a:fld>
            <a:endParaRPr lang="en-US"/>
          </a:p>
        </p:txBody>
      </p:sp>
    </p:spTree>
    <p:extLst>
      <p:ext uri="{BB962C8B-B14F-4D97-AF65-F5344CB8AC3E}">
        <p14:creationId xmlns:p14="http://schemas.microsoft.com/office/powerpoint/2010/main" val="203951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Ovo je bila kratka istorija biološke vizije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Što se tiče istorije mehaničke vizije, odnosno, kamera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Jedna od prvih kamera za koju znamo je iz 1600-ih, iz Renesanse </a:t>
            </a:r>
            <a:r>
              <a:rPr lang="sr-Latn-RS" i="1" baseline="0"/>
              <a:t>camera obscura</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Sistem je veoma sličan ranim očima oje su životinje razvile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Imamo rupu koja kolektuje svetlost i ravan u pozadini kamere koja kolektuje informacije</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Kako su kamere evoluirale, danas imamo kamere svuda – ovo je jedan od najpopularnijih senzora koje ljudi koriste</a:t>
            </a:r>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22</a:t>
            </a:fld>
            <a:endParaRPr lang="en-US"/>
          </a:p>
        </p:txBody>
      </p:sp>
    </p:spTree>
    <p:extLst>
      <p:ext uri="{BB962C8B-B14F-4D97-AF65-F5344CB8AC3E}">
        <p14:creationId xmlns:p14="http://schemas.microsoft.com/office/powerpoint/2010/main" val="2123772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U međuveremenu, biolozi izučavaju mehanizam vida</a:t>
            </a:r>
          </a:p>
          <a:p>
            <a:pPr marL="171450" indent="-171450">
              <a:buFont typeface="Arial" pitchFamily="34" charset="0"/>
              <a:buChar char="•"/>
            </a:pPr>
            <a:r>
              <a:rPr lang="sr-Latn-RS"/>
              <a:t>Jedan od najuticajnijih radova vezano za</a:t>
            </a:r>
            <a:r>
              <a:rPr lang="sr-Latn-RS" baseline="0"/>
              <a:t> razumevanje funkcionisanja vida, kao i rad koji je inspirisao računarsku viziju je rad </a:t>
            </a:r>
            <a:r>
              <a:rPr lang="sr-Latn-RS" i="1" baseline="0"/>
              <a:t>Hubela </a:t>
            </a:r>
            <a:r>
              <a:rPr lang="sr-Latn-RS" i="0" baseline="0"/>
              <a:t>i </a:t>
            </a:r>
            <a:r>
              <a:rPr lang="sr-Latn-RS" i="1" baseline="0"/>
              <a:t>Wiesela</a:t>
            </a:r>
            <a:r>
              <a:rPr lang="sr-Latn-RS" i="0" baseline="0"/>
              <a:t> u 50-im i 60-im</a:t>
            </a:r>
          </a:p>
          <a:p>
            <a:pPr marL="171450" indent="-171450">
              <a:buFont typeface="Arial" pitchFamily="34" charset="0"/>
              <a:buChar char="•"/>
            </a:pPr>
            <a:r>
              <a:rPr lang="sr-Latn-RS" i="0" baseline="0"/>
              <a:t>Odlučili su se da studiraju mačiji mozak koji je više-manje sličan ljudskom iz perspektive obrade vizuelnih informacija</a:t>
            </a:r>
          </a:p>
          <a:p>
            <a:pPr marL="171450" indent="-171450">
              <a:buFont typeface="Arial" pitchFamily="34" charset="0"/>
              <a:buChar char="•"/>
            </a:pPr>
            <a:r>
              <a:rPr lang="sr-Latn-RS" i="0" baseline="0"/>
              <a:t>Stavljali su elektrode u pozadinu mačijeg mozga gde se nalazi glavni deo vizuelnog korteksa i onda su gledali koji stimulans utiče na to da se pobude ciljani neuroni</a:t>
            </a:r>
          </a:p>
          <a:p>
            <a:pPr marL="171450" indent="-171450">
              <a:buFont typeface="Arial" pitchFamily="34" charset="0"/>
              <a:buChar char="•"/>
            </a:pPr>
            <a:r>
              <a:rPr lang="sr-Latn-RS" i="0" baseline="0"/>
              <a:t>Naučili su da postoji mnogo različitih ćelija u ovom delu mozga, ali jedne od najvažnijih su jednostavne ćelije koje odgovaraju na određenu orijentaciju ivica kada se one pomeraju u određenom pravcu</a:t>
            </a:r>
          </a:p>
          <a:p>
            <a:pPr marL="171450" indent="-171450">
              <a:buFont typeface="Arial" pitchFamily="34" charset="0"/>
              <a:buChar char="•"/>
            </a:pPr>
            <a:r>
              <a:rPr lang="sr-Latn-RS" i="0" baseline="0"/>
              <a:t>Naravno, ima i kompleksnijih ćelija, ali, ono što je njihovo glavno otkriže jeste da procesiranje vizuelnih podataka počinje od jednostavnih struktura (orijentisanih ivica) i, kako se informacija prenosi kroz sistem, mozak izgrađuje kompleksne vizuelne informacije, sve dok ne dođe do toga da može da razume ovaj kompleksan sistem</a:t>
            </a:r>
            <a:endParaRPr lang="en-US" i="0"/>
          </a:p>
        </p:txBody>
      </p:sp>
      <p:sp>
        <p:nvSpPr>
          <p:cNvPr id="4" name="Slide Number Placeholder 3"/>
          <p:cNvSpPr>
            <a:spLocks noGrp="1"/>
          </p:cNvSpPr>
          <p:nvPr>
            <p:ph type="sldNum" sz="quarter" idx="10"/>
          </p:nvPr>
        </p:nvSpPr>
        <p:spPr/>
        <p:txBody>
          <a:bodyPr/>
          <a:lstStyle/>
          <a:p>
            <a:fld id="{C75B7176-418D-4A0C-93BF-3175D60583F7}" type="slidenum">
              <a:rPr lang="en-US" smtClean="0"/>
              <a:t>23</a:t>
            </a:fld>
            <a:endParaRPr lang="en-US"/>
          </a:p>
        </p:txBody>
      </p:sp>
    </p:spTree>
    <p:extLst>
      <p:ext uri="{BB962C8B-B14F-4D97-AF65-F5344CB8AC3E}">
        <p14:creationId xmlns:p14="http://schemas.microsoft.com/office/powerpoint/2010/main" val="2318918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Dakle, istorija</a:t>
            </a:r>
            <a:r>
              <a:rPr lang="sr-Latn-RS" baseline="0"/>
              <a:t> računarske vizije takođe počinjeu ranim 60-im</a:t>
            </a:r>
          </a:p>
          <a:p>
            <a:pPr marL="171450" indent="-171450">
              <a:buFont typeface="Arial" pitchFamily="34" charset="0"/>
              <a:buChar char="•"/>
            </a:pPr>
            <a:r>
              <a:rPr lang="sr-Latn-RS" i="1" baseline="0"/>
              <a:t>Block work</a:t>
            </a:r>
            <a:r>
              <a:rPr lang="sr-Latn-RS" baseline="0"/>
              <a:t> je skup radova objavljen od strane </a:t>
            </a:r>
            <a:r>
              <a:rPr lang="sr-Latn-RS" i="1" baseline="0"/>
              <a:t>Larry Robertsa</a:t>
            </a:r>
            <a:r>
              <a:rPr lang="sr-Latn-RS" i="0" baseline="0"/>
              <a:t>, široko poznata kao jedna od prvih doktorskih disertacija iz polja kompjuterske vizuje</a:t>
            </a:r>
          </a:p>
          <a:p>
            <a:pPr marL="171450" indent="-171450">
              <a:buFont typeface="Arial" pitchFamily="34" charset="0"/>
              <a:buChar char="•"/>
            </a:pPr>
            <a:r>
              <a:rPr lang="sr-Latn-RS" i="0" baseline="0"/>
              <a:t>U njoj je vizuelni svet simplifikovan u jednostavne geometrijske oblike i cilj je bio da se omogući njihovo prepoznavanje i rekonstrukcija</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24</a:t>
            </a:fld>
            <a:endParaRPr lang="en-US"/>
          </a:p>
        </p:txBody>
      </p:sp>
    </p:spTree>
    <p:extLst>
      <p:ext uri="{BB962C8B-B14F-4D97-AF65-F5344CB8AC3E}">
        <p14:creationId xmlns:p14="http://schemas.microsoft.com/office/powerpoint/2010/main" val="84835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1966 je bio sada poznati MIT</a:t>
            </a:r>
            <a:r>
              <a:rPr lang="sr-Latn-RS" baseline="0"/>
              <a:t> projekat </a:t>
            </a:r>
            <a:r>
              <a:rPr lang="sr-Latn-RS" i="1" baseline="0"/>
              <a:t>The Summer Vision Project</a:t>
            </a:r>
            <a:endParaRPr lang="sr-Latn-RS" i="0" baseline="0"/>
          </a:p>
          <a:p>
            <a:pPr marL="171450" indent="-171450">
              <a:buFont typeface="Arial" pitchFamily="34" charset="0"/>
              <a:buChar char="•"/>
            </a:pPr>
            <a:r>
              <a:rPr lang="sr-Latn-RS" i="0" baseline="0"/>
              <a:t>Cilj ovog projekta je</a:t>
            </a:r>
            <a:r>
              <a:rPr lang="sr-Latn-RS" i="1" baseline="0"/>
              <a:t>The summer vision project is an attempt...</a:t>
            </a:r>
          </a:p>
          <a:p>
            <a:pPr marL="171450" indent="-171450">
              <a:buFont typeface="Arial" pitchFamily="34" charset="0"/>
              <a:buChar char="•"/>
            </a:pPr>
            <a:r>
              <a:rPr lang="sr-Latn-RS" i="0" baseline="0"/>
              <a:t>Ovo je bio ambiciozan cilj</a:t>
            </a:r>
          </a:p>
          <a:p>
            <a:pPr marL="171450" indent="-171450">
              <a:buFont typeface="Arial" pitchFamily="34" charset="0"/>
              <a:buChar char="•"/>
            </a:pPr>
            <a:r>
              <a:rPr lang="sr-Latn-RS" i="0" baseline="0"/>
              <a:t>50 godina je prošlo i polje računarske vizije se od jednog „letnjeg projekta“ proširilo na polje u kom učestvuju hiljade istraživača sa svih strana sveta</a:t>
            </a:r>
          </a:p>
          <a:p>
            <a:pPr marL="171450" indent="-171450">
              <a:buFont typeface="Arial" pitchFamily="34" charset="0"/>
              <a:buChar char="•"/>
            </a:pPr>
            <a:r>
              <a:rPr lang="sr-Latn-RS" i="0" baseline="0"/>
              <a:t>I i dalje radimo na najfundamentalnijim problemima vizije</a:t>
            </a:r>
          </a:p>
          <a:p>
            <a:pPr marL="171450" indent="-171450">
              <a:buFont typeface="Arial" pitchFamily="34" charset="0"/>
              <a:buChar char="•"/>
            </a:pPr>
            <a:r>
              <a:rPr lang="sr-Latn-RS" i="0" baseline="0"/>
              <a:t>I dalje nismo rešili ovaj problem, ali je polje preraslo u jednu od najvažnijih i najbrže rastućih oblasti veštačke inteligencije</a:t>
            </a:r>
            <a:endParaRPr lang="en-US" i="0"/>
          </a:p>
        </p:txBody>
      </p:sp>
      <p:sp>
        <p:nvSpPr>
          <p:cNvPr id="4" name="Slide Number Placeholder 3"/>
          <p:cNvSpPr>
            <a:spLocks noGrp="1"/>
          </p:cNvSpPr>
          <p:nvPr>
            <p:ph type="sldNum" sz="quarter" idx="10"/>
          </p:nvPr>
        </p:nvSpPr>
        <p:spPr/>
        <p:txBody>
          <a:bodyPr/>
          <a:lstStyle/>
          <a:p>
            <a:fld id="{C75B7176-418D-4A0C-93BF-3175D60583F7}" type="slidenum">
              <a:rPr lang="en-US" smtClean="0"/>
              <a:t>25</a:t>
            </a:fld>
            <a:endParaRPr lang="en-US"/>
          </a:p>
        </p:txBody>
      </p:sp>
    </p:spTree>
    <p:extLst>
      <p:ext uri="{BB962C8B-B14F-4D97-AF65-F5344CB8AC3E}">
        <p14:creationId xmlns:p14="http://schemas.microsoft.com/office/powerpoint/2010/main" val="259051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Još jedna važna osoba u istoriji računarske</a:t>
            </a:r>
            <a:r>
              <a:rPr lang="sr-Latn-RS" baseline="0"/>
              <a:t> vizije je </a:t>
            </a:r>
            <a:r>
              <a:rPr lang="sr-Latn-RS" i="1" baseline="0"/>
              <a:t>David Marr</a:t>
            </a:r>
            <a:endParaRPr lang="sr-Latn-RS" i="0" baseline="0"/>
          </a:p>
          <a:p>
            <a:pPr marL="171450" indent="-171450">
              <a:buFont typeface="Arial" pitchFamily="34" charset="0"/>
              <a:buChar char="•"/>
            </a:pPr>
            <a:r>
              <a:rPr lang="sr-Latn-RS" i="0" baseline="0"/>
              <a:t>To je bio MIT istraživač koji je objavio jednu od veoma uticajnih knjiga u 70-im o tome šta on smatra vizijom i kako možemo razvijati algoritme koji su u mogućnosti da prepoznaju vizuelni svet</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26</a:t>
            </a:fld>
            <a:endParaRPr lang="en-US"/>
          </a:p>
        </p:txBody>
      </p:sp>
    </p:spTree>
    <p:extLst>
      <p:ext uri="{BB962C8B-B14F-4D97-AF65-F5344CB8AC3E}">
        <p14:creationId xmlns:p14="http://schemas.microsoft.com/office/powerpoint/2010/main" val="1695603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baseline="0"/>
              <a:t>Da bismo ovo postigli, treba da prođemo kroz nekoliko procesa:</a:t>
            </a:r>
          </a:p>
          <a:p>
            <a:pPr marL="628650" lvl="1" indent="-171450">
              <a:buFont typeface="Arial" pitchFamily="34" charset="0"/>
              <a:buChar char="•"/>
            </a:pPr>
            <a:r>
              <a:rPr lang="sr-Latn-RS" i="1" baseline="0"/>
              <a:t>Primal sketch</a:t>
            </a:r>
            <a:r>
              <a:rPr lang="sr-Latn-RS" i="0" baseline="0"/>
              <a:t>: ovde imamo uglavnom ivice, krajeve, virtualne linije, krive, granice,... – ovo je veoma inspirisano onim što su otkrili </a:t>
            </a:r>
            <a:r>
              <a:rPr lang="sr-Latn-RS" i="1" baseline="0"/>
              <a:t>Hubel </a:t>
            </a:r>
            <a:r>
              <a:rPr lang="sr-Latn-RS" i="0" baseline="0"/>
              <a:t>i </a:t>
            </a:r>
            <a:r>
              <a:rPr lang="sr-Latn-RS" i="1" baseline="0"/>
              <a:t>Weisel </a:t>
            </a:r>
            <a:r>
              <a:rPr lang="sr-Latn-RS" i="0" baseline="0"/>
              <a:t>– da rane faze procesiranja sike imaju mnogo sa otkrivanjem jednostavnih struktura poput ivica</a:t>
            </a:r>
          </a:p>
          <a:p>
            <a:pPr marL="628650" lvl="1" indent="-171450">
              <a:buFont typeface="Arial" pitchFamily="34" charset="0"/>
              <a:buChar char="•"/>
            </a:pPr>
            <a:r>
              <a:rPr lang="sr-Latn-RS" i="0" baseline="0"/>
              <a:t>Sledeći korak: ovde krećemo da sklapamo površi, dubinske informacije, slojeve, diskontinuitete u sceni</a:t>
            </a:r>
          </a:p>
          <a:p>
            <a:pPr marL="628650" lvl="1" indent="-171450">
              <a:buFont typeface="Arial" pitchFamily="34" charset="0"/>
              <a:buChar char="•"/>
            </a:pPr>
            <a:r>
              <a:rPr lang="sr-Latn-RS" i="0" baseline="0"/>
              <a:t>I onda na kraju sve sastvaljamo u 3D model, hijerarhijski organizovan u smislu površina i zapreminskih primitiva, itd.</a:t>
            </a:r>
          </a:p>
          <a:p>
            <a:pPr marL="171450" lvl="0" indent="-171450">
              <a:buFont typeface="Arial" pitchFamily="34" charset="0"/>
              <a:buChar char="•"/>
            </a:pPr>
            <a:r>
              <a:rPr lang="sr-Latn-RS" i="0" baseline="0"/>
              <a:t>Ovo je bio veoma idealizovan tok misli o tome šta je vizija i ovaj način razmišljanja je dominirao računarkskom vizijom nekoliko decenija i takođe je veoma intuitivan način razmišljanja kako možemo dekonstruisati vizuelne informacije</a:t>
            </a:r>
            <a:endParaRPr lang="en-US" i="0"/>
          </a:p>
        </p:txBody>
      </p:sp>
      <p:sp>
        <p:nvSpPr>
          <p:cNvPr id="4" name="Slide Number Placeholder 3"/>
          <p:cNvSpPr>
            <a:spLocks noGrp="1"/>
          </p:cNvSpPr>
          <p:nvPr>
            <p:ph type="sldNum" sz="quarter" idx="10"/>
          </p:nvPr>
        </p:nvSpPr>
        <p:spPr/>
        <p:txBody>
          <a:bodyPr/>
          <a:lstStyle/>
          <a:p>
            <a:fld id="{C75B7176-418D-4A0C-93BF-3175D60583F7}" type="slidenum">
              <a:rPr lang="en-US" smtClean="0"/>
              <a:t>27</a:t>
            </a:fld>
            <a:endParaRPr lang="en-US"/>
          </a:p>
        </p:txBody>
      </p:sp>
    </p:spTree>
    <p:extLst>
      <p:ext uri="{BB962C8B-B14F-4D97-AF65-F5344CB8AC3E}">
        <p14:creationId xmlns:p14="http://schemas.microsoft.com/office/powerpoint/2010/main" val="895639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Još jedan</a:t>
            </a:r>
            <a:r>
              <a:rPr lang="sr-Latn-RS" baseline="0"/>
              <a:t> veoma važan rad je iz 70-ih, kada su ljudi krenuli da postavljaju pitanje – kako se možemo pomeriti od jednostavnih blokova i početi da prepoznajemo i reprezentujemo stvarne objekte</a:t>
            </a:r>
            <a:r>
              <a:rPr lang="en-US" baseline="0"/>
              <a:t>?</a:t>
            </a:r>
          </a:p>
          <a:p>
            <a:pPr marL="171450" indent="-171450">
              <a:buFont typeface="Arial" pitchFamily="34" charset="0"/>
              <a:buChar char="•"/>
            </a:pPr>
            <a:r>
              <a:rPr lang="en-US" baseline="0"/>
              <a:t>U 70-im </a:t>
            </a:r>
            <a:r>
              <a:rPr lang="en-US" baseline="0" err="1"/>
              <a:t>ima</a:t>
            </a:r>
            <a:r>
              <a:rPr lang="en-US" baseline="0"/>
              <a:t> </a:t>
            </a:r>
            <a:r>
              <a:rPr lang="en-US" baseline="0" err="1"/>
              <a:t>veoma</a:t>
            </a:r>
            <a:r>
              <a:rPr lang="en-US" baseline="0"/>
              <a:t> </a:t>
            </a:r>
            <a:r>
              <a:rPr lang="en-US" baseline="0" err="1"/>
              <a:t>malo</a:t>
            </a:r>
            <a:r>
              <a:rPr lang="en-US" baseline="0"/>
              <a:t> </a:t>
            </a:r>
            <a:r>
              <a:rPr lang="en-US" baseline="0" err="1"/>
              <a:t>dostupnij</a:t>
            </a:r>
            <a:r>
              <a:rPr lang="en-US" baseline="0"/>
              <a:t> </a:t>
            </a:r>
            <a:r>
              <a:rPr lang="en-US" baseline="0" err="1"/>
              <a:t>podataka</a:t>
            </a:r>
            <a:r>
              <a:rPr lang="en-US" baseline="0"/>
              <a:t>, </a:t>
            </a:r>
            <a:r>
              <a:rPr lang="en-US" baseline="0" err="1"/>
              <a:t>ra</a:t>
            </a:r>
            <a:r>
              <a:rPr lang="sr-Latn-RS" baseline="0"/>
              <a:t>čunari su ekstremno spori, čak još nema PC u opštoj upotrebi, ali ipak kreće misao o tome kako prepoznati i reprezentovati objekte</a:t>
            </a:r>
          </a:p>
          <a:p>
            <a:pPr marL="171450" indent="-171450">
              <a:buFont typeface="Arial" pitchFamily="34" charset="0"/>
              <a:buChar char="•"/>
            </a:pPr>
            <a:r>
              <a:rPr lang="sr-Latn-RS" baseline="0"/>
              <a:t>Dve grupe naučnika predlažu slične ideje: </a:t>
            </a:r>
            <a:r>
              <a:rPr lang="sr-Latn-RS" i="1" baseline="0"/>
              <a:t>generalized cylinder</a:t>
            </a:r>
            <a:r>
              <a:rPr lang="sr-Latn-RS" i="0" baseline="0"/>
              <a:t> i </a:t>
            </a:r>
            <a:r>
              <a:rPr lang="sr-Latn-RS" i="1" baseline="0"/>
              <a:t>pictorial structure</a:t>
            </a:r>
            <a:endParaRPr lang="sr-Latn-RS" i="0" baseline="0"/>
          </a:p>
          <a:p>
            <a:pPr marL="171450" indent="-171450">
              <a:buFont typeface="Arial" pitchFamily="34" charset="0"/>
              <a:buChar char="•"/>
            </a:pPr>
            <a:r>
              <a:rPr lang="sr-Latn-RS" i="0" baseline="0"/>
              <a:t>Osnovna ideja je da se svaki objekat sastoji od jednostavnih geometrijskih primitiva, npr. osoba se može sastaviti od </a:t>
            </a:r>
            <a:r>
              <a:rPr lang="sr-Latn-RS" i="1" baseline="0"/>
              <a:t>generalized cylinder shapes</a:t>
            </a:r>
            <a:r>
              <a:rPr lang="sr-Latn-RS" i="0" baseline="0"/>
              <a:t> ili se može sastaviti od delova i njihovih elastičnih veza</a:t>
            </a:r>
          </a:p>
          <a:p>
            <a:pPr marL="171450" indent="-171450">
              <a:buFont typeface="Arial" pitchFamily="34" charset="0"/>
              <a:buChar char="•"/>
            </a:pPr>
            <a:r>
              <a:rPr lang="sr-Latn-RS" i="0" baseline="0"/>
              <a:t>Obe reprezentacije su način da se redukuje kompleksna struktura objekta na kolekciju jednostavnijih geomatrijskih oblika i njihove konfiguracije.</a:t>
            </a:r>
          </a:p>
          <a:p>
            <a:pPr marL="171450" indent="-171450">
              <a:buFont typeface="Arial" pitchFamily="34" charset="0"/>
              <a:buChar char="•"/>
            </a:pPr>
            <a:r>
              <a:rPr lang="sr-Latn-RS" i="0" baseline="0"/>
              <a:t>Ovi radovi su bili veoma uticajni narednih godina</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28</a:t>
            </a:fld>
            <a:endParaRPr lang="en-US"/>
          </a:p>
        </p:txBody>
      </p:sp>
    </p:spTree>
    <p:extLst>
      <p:ext uri="{BB962C8B-B14F-4D97-AF65-F5344CB8AC3E}">
        <p14:creationId xmlns:p14="http://schemas.microsoft.com/office/powerpoint/2010/main" val="1425216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I onda je u 80-im </a:t>
            </a:r>
            <a:r>
              <a:rPr lang="sr-Latn-RS" i="1"/>
              <a:t>David</a:t>
            </a:r>
            <a:r>
              <a:rPr lang="sr-Latn-RS" i="1" baseline="0"/>
              <a:t> Lowe</a:t>
            </a:r>
          </a:p>
          <a:p>
            <a:pPr marL="171450" indent="-171450">
              <a:buFont typeface="Arial" pitchFamily="34" charset="0"/>
              <a:buChar char="•"/>
            </a:pPr>
            <a:r>
              <a:rPr lang="sr-Latn-RS" i="0" baseline="0"/>
              <a:t>Pokušava da prepozna objekte tako što konstruiše linije i ivice i njihove kombinacije</a:t>
            </a:r>
          </a:p>
          <a:p>
            <a:pPr marL="171450" indent="-171450">
              <a:buFont typeface="Arial" pitchFamily="34" charset="0"/>
              <a:buChar char="•"/>
            </a:pPr>
            <a:r>
              <a:rPr lang="sr-Latn-RS" i="0" baseline="0"/>
              <a:t>Dakle, bilo je mnogo truda uloženo u razmatranje samih zadataka računarske vizije tokom 60-ih, 70-ih i 80-ih i bilo je veoma teško rešiti problem prepoznavanja objekata</a:t>
            </a:r>
          </a:p>
          <a:p>
            <a:pPr marL="171450" indent="-171450">
              <a:buFont typeface="Arial" pitchFamily="34" charset="0"/>
              <a:buChar char="•"/>
            </a:pPr>
            <a:r>
              <a:rPr lang="sr-Latn-RS" i="0" baseline="0"/>
              <a:t>Sve dosad pokazano su veoma ambiciozni pokušaji, ali su ostali na nivou </a:t>
            </a:r>
            <a:r>
              <a:rPr lang="sr-Latn-RS" i="1" baseline="0"/>
              <a:t>toy examples</a:t>
            </a:r>
            <a:r>
              <a:rPr lang="sr-Latn-RS" i="0" baseline="0"/>
              <a:t>  i usko specifičnih rešenja, nije bilo mnogo progresa na tome da ove stvari rade na stvarnim problemima realnog sveta</a:t>
            </a:r>
          </a:p>
          <a:p>
            <a:pPr marL="171450" indent="-171450">
              <a:buFont typeface="Arial" pitchFamily="34" charset="0"/>
              <a:buChar char="•"/>
            </a:pPr>
            <a:endParaRPr lang="sr-Latn-RS" i="0" baseline="0"/>
          </a:p>
        </p:txBody>
      </p:sp>
      <p:sp>
        <p:nvSpPr>
          <p:cNvPr id="4" name="Slide Number Placeholder 3"/>
          <p:cNvSpPr>
            <a:spLocks noGrp="1"/>
          </p:cNvSpPr>
          <p:nvPr>
            <p:ph type="sldNum" sz="quarter" idx="10"/>
          </p:nvPr>
        </p:nvSpPr>
        <p:spPr/>
        <p:txBody>
          <a:bodyPr/>
          <a:lstStyle/>
          <a:p>
            <a:fld id="{C75B7176-418D-4A0C-93BF-3175D60583F7}" type="slidenum">
              <a:rPr lang="en-US" smtClean="0"/>
              <a:t>29</a:t>
            </a:fld>
            <a:endParaRPr lang="en-US"/>
          </a:p>
        </p:txBody>
      </p:sp>
    </p:spTree>
    <p:extLst>
      <p:ext uri="{BB962C8B-B14F-4D97-AF65-F5344CB8AC3E}">
        <p14:creationId xmlns:p14="http://schemas.microsoft.com/office/powerpoint/2010/main" val="2678883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Možda ne znamo da grupa piksela koju smo povezali u celinu zapravo reprezentuje osobu, ali možemo razdvojiti sve piksele koji pripadaju osobi od pozadine</a:t>
            </a:r>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30</a:t>
            </a:fld>
            <a:endParaRPr lang="en-US"/>
          </a:p>
        </p:txBody>
      </p:sp>
    </p:spTree>
    <p:extLst>
      <p:ext uri="{BB962C8B-B14F-4D97-AF65-F5344CB8AC3E}">
        <p14:creationId xmlns:p14="http://schemas.microsoft.com/office/powerpoint/2010/main" val="236978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Cilj i suštinu ljudske inteligencije nismo u mogućnosti da definišemo, ali on je inspirisao i još uvek inspiriše naš rad sa AI, iako smo danas još ograničeni na weak AI</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roboti sluge</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Simulira ljudsko razumevanje  i doprinosi društvu time što automatizuje vremenski zahtevne zadatke</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I analizira podatke na način na koji ljudi to ne mogu da urade</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Ali je limitiran na specifičnu, vrlo usku oblast</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baseline="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err="1"/>
              <a:t>Weak</a:t>
            </a:r>
            <a:r>
              <a:rPr lang="sr-Latn-RS" baseline="0"/>
              <a:t> AI se odlikuje nedostatkom ljudske svesti, iako može da je simulira</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b="0" i="0" kern="1200">
                <a:solidFill>
                  <a:schemeClr val="tx1"/>
                </a:solidFill>
                <a:effectLst/>
                <a:latin typeface="+mn-lt"/>
                <a:ea typeface="+mn-ea"/>
                <a:cs typeface="+mn-cs"/>
              </a:rPr>
              <a:t>T</a:t>
            </a:r>
            <a:r>
              <a:rPr lang="en-US" sz="1200" b="0" i="0" kern="1200">
                <a:solidFill>
                  <a:schemeClr val="tx1"/>
                </a:solidFill>
                <a:effectLst/>
                <a:latin typeface="+mn-lt"/>
                <a:ea typeface="+mn-ea"/>
                <a:cs typeface="+mn-cs"/>
              </a:rPr>
              <a:t>he classic illustration of weak AI is John Searle’s Chinese room thought experiment. This experiment says that a person outside a room may be able to have what appears to be a conversation in Chinese with a person inside a room who is given instructions on how to respond to conversations in Chinese. The person inside the room would appear to speak Chinese, but in reality, they couldn’t actually speak or understand a word of it absent the instructions they’re being fed. That's because the person is good at following instructions, not at speaking Chinese.</a:t>
            </a:r>
            <a:endParaRPr lang="sr-Latn-RS" sz="1200" b="0" i="0" kern="1200">
              <a:solidFill>
                <a:schemeClr val="tx1"/>
              </a:solidFill>
              <a:effectLst/>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a:solidFill>
                  <a:schemeClr val="tx1"/>
                </a:solidFill>
                <a:effectLst/>
                <a:latin typeface="+mn-lt"/>
                <a:ea typeface="+mn-ea"/>
                <a:cs typeface="+mn-cs"/>
              </a:rPr>
              <a:t>Narrow or weak AI systems do not have general intelligence; they have specific intelligence. An AI that is an expert at telling you how to drive from point A to point B is usually incapable of challenging you to a game of chess. And an AI that can pretend to speak Chinese with you probably cannot sweep your floors.</a:t>
            </a:r>
            <a:endParaRPr lang="sr-Latn-RS" sz="1200" b="0" i="0" kern="1200">
              <a:solidFill>
                <a:schemeClr val="tx1"/>
              </a:solidFill>
              <a:effectLst/>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200" b="0" i="0" kern="1200">
              <a:solidFill>
                <a:schemeClr val="tx1"/>
              </a:solidFill>
              <a:effectLst/>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a:solidFill>
                  <a:schemeClr val="tx1"/>
                </a:solidFill>
                <a:effectLst/>
                <a:latin typeface="+mn-lt"/>
                <a:ea typeface="+mn-ea"/>
                <a:cs typeface="+mn-cs"/>
              </a:rPr>
              <a:t>Problems with Weak AI besides its limited capabilities include </a:t>
            </a:r>
            <a:endParaRPr lang="sr-Latn-RS" sz="1200" b="0" i="0" kern="1200">
              <a:solidFill>
                <a:schemeClr val="tx1"/>
              </a:solidFill>
              <a:effectLst/>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a:solidFill>
                  <a:schemeClr val="tx1"/>
                </a:solidFill>
                <a:effectLst/>
                <a:latin typeface="+mn-lt"/>
                <a:ea typeface="+mn-ea"/>
                <a:cs typeface="+mn-cs"/>
              </a:rPr>
              <a:t>the possibility to cause harm if a system fails­ – think of a driverless car that miscalculates the location of an oncoming vehicle and causes a deadly collision </a:t>
            </a:r>
            <a:endParaRPr lang="sr-Latn-RS" sz="1200" b="0" i="0" kern="1200">
              <a:solidFill>
                <a:schemeClr val="tx1"/>
              </a:solidFill>
              <a:effectLst/>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b="0" i="0" kern="1200" baseline="0" err="1">
                <a:solidFill>
                  <a:schemeClr val="tx1"/>
                </a:solidFill>
                <a:effectLst/>
                <a:latin typeface="+mn-lt"/>
                <a:ea typeface="+mn-ea"/>
                <a:cs typeface="+mn-cs"/>
              </a:rPr>
              <a:t>Terrorists</a:t>
            </a:r>
            <a:endParaRPr lang="sr-Latn-RS" sz="1200" b="0" i="0" kern="1200" baseline="0">
              <a:solidFill>
                <a:schemeClr val="tx1"/>
              </a:solidFill>
              <a:effectLst/>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b="0" i="0" kern="1200" baseline="0" err="1">
                <a:solidFill>
                  <a:schemeClr val="tx1"/>
                </a:solidFill>
                <a:effectLst/>
                <a:latin typeface="+mn-lt"/>
                <a:ea typeface="+mn-ea"/>
                <a:cs typeface="+mn-cs"/>
              </a:rPr>
              <a:t>Lacking</a:t>
            </a:r>
            <a:r>
              <a:rPr lang="sr-Latn-RS" sz="1200" b="0" i="0" kern="1200" baseline="0">
                <a:solidFill>
                  <a:schemeClr val="tx1"/>
                </a:solidFill>
                <a:effectLst/>
                <a:latin typeface="+mn-lt"/>
                <a:ea typeface="+mn-ea"/>
                <a:cs typeface="+mn-cs"/>
              </a:rPr>
              <a:t> </a:t>
            </a:r>
            <a:r>
              <a:rPr lang="sr-Latn-RS" sz="1200" b="0" i="0" kern="1200" baseline="0" err="1">
                <a:solidFill>
                  <a:schemeClr val="tx1"/>
                </a:solidFill>
                <a:effectLst/>
                <a:latin typeface="+mn-lt"/>
                <a:ea typeface="+mn-ea"/>
                <a:cs typeface="+mn-cs"/>
              </a:rPr>
              <a:t>context</a:t>
            </a:r>
            <a:r>
              <a:rPr lang="sr-Latn-RS" sz="1200" b="0" i="0" kern="1200" baseline="0">
                <a:solidFill>
                  <a:schemeClr val="tx1"/>
                </a:solidFill>
                <a:effectLst/>
                <a:latin typeface="+mn-lt"/>
                <a:ea typeface="+mn-ea"/>
                <a:cs typeface="+mn-cs"/>
              </a:rPr>
              <a:t> </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b="0" i="0" kern="1200" baseline="0" err="1">
                <a:solidFill>
                  <a:schemeClr val="tx1"/>
                </a:solidFill>
                <a:effectLst/>
                <a:latin typeface="+mn-lt"/>
                <a:ea typeface="+mn-ea"/>
                <a:cs typeface="+mn-cs"/>
              </a:rPr>
              <a:t>Jobs</a:t>
            </a:r>
            <a:endParaRPr lang="sr-Latn-RS" baseline="0"/>
          </a:p>
        </p:txBody>
      </p:sp>
      <p:sp>
        <p:nvSpPr>
          <p:cNvPr id="4" name="Slide Number Placeholder 3"/>
          <p:cNvSpPr>
            <a:spLocks noGrp="1"/>
          </p:cNvSpPr>
          <p:nvPr>
            <p:ph type="sldNum" sz="quarter" idx="10"/>
          </p:nvPr>
        </p:nvSpPr>
        <p:spPr/>
        <p:txBody>
          <a:bodyPr/>
          <a:lstStyle/>
          <a:p>
            <a:fld id="{C75B7176-418D-4A0C-93BF-3175D60583F7}" type="slidenum">
              <a:rPr lang="en-US" smtClean="0"/>
              <a:t>3</a:t>
            </a:fld>
            <a:endParaRPr lang="en-US"/>
          </a:p>
        </p:txBody>
      </p:sp>
    </p:spTree>
    <p:extLst>
      <p:ext uri="{BB962C8B-B14F-4D97-AF65-F5344CB8AC3E}">
        <p14:creationId xmlns:p14="http://schemas.microsoft.com/office/powerpoint/2010/main" val="1215082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Ovo je još jedan važan problem – detekcija lica</a:t>
            </a:r>
          </a:p>
          <a:p>
            <a:pPr marL="171450" indent="-171450">
              <a:buFont typeface="Arial" pitchFamily="34" charset="0"/>
              <a:buChar char="•"/>
            </a:pPr>
            <a:r>
              <a:rPr lang="sr-Latn-RS"/>
              <a:t>Lica su možda najvažniji</a:t>
            </a:r>
            <a:r>
              <a:rPr lang="sr-Latn-RS" baseline="0"/>
              <a:t> objekti za ljude</a:t>
            </a:r>
          </a:p>
          <a:p>
            <a:pPr marL="171450" indent="-171450">
              <a:buFont typeface="Arial" pitchFamily="34" charset="0"/>
              <a:buChar char="•"/>
            </a:pPr>
            <a:r>
              <a:rPr lang="sr-Latn-RS" baseline="0"/>
              <a:t>Negde u 2000-im tehnike mašinskog učenja, pogotovo one bazirane na statistici dobijaju na zamahu (SVM, boosting, prvi talas NN,...)</a:t>
            </a:r>
          </a:p>
          <a:p>
            <a:pPr marL="171450" indent="-171450">
              <a:buFont typeface="Arial" pitchFamily="34" charset="0"/>
              <a:buChar char="•"/>
            </a:pPr>
            <a:r>
              <a:rPr lang="sr-Latn-RS" baseline="0"/>
              <a:t>Jedan od najvažnijih radova koji je imao veliki doprinosu za ovaj problem je koristio AdaBoost algoritam za detekciju lica u realnom vremenu</a:t>
            </a:r>
          </a:p>
          <a:p>
            <a:pPr marL="171450" indent="-171450">
              <a:buFont typeface="Arial" pitchFamily="34" charset="0"/>
              <a:buChar char="•"/>
            </a:pPr>
            <a:r>
              <a:rPr lang="sr-Latn-RS" baseline="0"/>
              <a:t>Ima mnogo toga čemu treba da se divimo u ovom radu</a:t>
            </a:r>
          </a:p>
          <a:p>
            <a:pPr marL="628650" lvl="1" indent="-171450">
              <a:buFont typeface="Arial" pitchFamily="34" charset="0"/>
              <a:buChar char="•"/>
            </a:pPr>
            <a:r>
              <a:rPr lang="sr-Latn-RS" baseline="0"/>
              <a:t>Ovo je u 2001 godini kada su procesori u poređenju sa danas veoma spori</a:t>
            </a:r>
          </a:p>
          <a:p>
            <a:pPr marL="628650" lvl="1" indent="-171450">
              <a:buFont typeface="Arial" pitchFamily="34" charset="0"/>
              <a:buChar char="•"/>
            </a:pPr>
            <a:r>
              <a:rPr lang="sr-Latn-RS" baseline="0"/>
              <a:t>A opet uspevaju da rade detekciju lica na slikama u približno realnom vremenu</a:t>
            </a:r>
          </a:p>
          <a:p>
            <a:pPr marL="171450" indent="-171450">
              <a:buFont typeface="Arial" pitchFamily="34" charset="0"/>
              <a:buChar char="•"/>
            </a:pPr>
            <a:endParaRPr lang="sr-Latn-RS" baseline="0"/>
          </a:p>
          <a:p>
            <a:pPr marL="171450" indent="-171450">
              <a:buFont typeface="Arial" pitchFamily="34" charset="0"/>
              <a:buChar char="•"/>
            </a:pPr>
            <a:r>
              <a:rPr lang="en-US"/>
              <a:t>https://youtu.be/vT1JzLTH4G4?t=1349</a:t>
            </a:r>
          </a:p>
        </p:txBody>
      </p:sp>
      <p:sp>
        <p:nvSpPr>
          <p:cNvPr id="4" name="Slide Number Placeholder 3"/>
          <p:cNvSpPr>
            <a:spLocks noGrp="1"/>
          </p:cNvSpPr>
          <p:nvPr>
            <p:ph type="sldNum" sz="quarter" idx="10"/>
          </p:nvPr>
        </p:nvSpPr>
        <p:spPr/>
        <p:txBody>
          <a:bodyPr/>
          <a:lstStyle/>
          <a:p>
            <a:fld id="{C75B7176-418D-4A0C-93BF-3175D60583F7}" type="slidenum">
              <a:rPr lang="en-US" smtClean="0"/>
              <a:t>31</a:t>
            </a:fld>
            <a:endParaRPr lang="en-US"/>
          </a:p>
        </p:txBody>
      </p:sp>
    </p:spTree>
    <p:extLst>
      <p:ext uri="{BB962C8B-B14F-4D97-AF65-F5344CB8AC3E}">
        <p14:creationId xmlns:p14="http://schemas.microsoft.com/office/powerpoint/2010/main" val="384528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baseline="0"/>
              <a:t>Ovde je seminalni rad Davida Lowa, SIFT obeležja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Ovo je jednostavniji zadatak od matchovanja celog objekta</a:t>
            </a:r>
            <a:endParaRPr lang="sr-Latn-RS" baseline="0"/>
          </a:p>
          <a:p>
            <a:pPr marL="171450" indent="-171450">
              <a:buFont typeface="Arial" pitchFamily="34" charset="0"/>
              <a:buChar char="•"/>
            </a:pPr>
            <a:r>
              <a:rPr lang="sr-Latn-RS" baseline="0"/>
              <a:t>Tako da Ovo je slika iz njegovog rada gde pokazuje da je nekolicina obeležja jednog stop znaka povezana sa obeležjima drugog stop znaka</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32</a:t>
            </a:fld>
            <a:endParaRPr lang="en-US"/>
          </a:p>
        </p:txBody>
      </p:sp>
    </p:spTree>
    <p:extLst>
      <p:ext uri="{BB962C8B-B14F-4D97-AF65-F5344CB8AC3E}">
        <p14:creationId xmlns:p14="http://schemas.microsoft.com/office/powerpoint/2010/main" val="4265189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Ovde je primer algoritma</a:t>
            </a:r>
            <a:r>
              <a:rPr lang="sr-Latn-RS" i="1"/>
              <a:t> Spacial...</a:t>
            </a:r>
          </a:p>
        </p:txBody>
      </p:sp>
      <p:sp>
        <p:nvSpPr>
          <p:cNvPr id="4" name="Slide Number Placeholder 3"/>
          <p:cNvSpPr>
            <a:spLocks noGrp="1"/>
          </p:cNvSpPr>
          <p:nvPr>
            <p:ph type="sldNum" sz="quarter" idx="10"/>
          </p:nvPr>
        </p:nvSpPr>
        <p:spPr/>
        <p:txBody>
          <a:bodyPr/>
          <a:lstStyle/>
          <a:p>
            <a:fld id="{C75B7176-418D-4A0C-93BF-3175D60583F7}" type="slidenum">
              <a:rPr lang="en-US" smtClean="0"/>
              <a:t>33</a:t>
            </a:fld>
            <a:endParaRPr lang="en-US"/>
          </a:p>
        </p:txBody>
      </p:sp>
    </p:spTree>
    <p:extLst>
      <p:ext uri="{BB962C8B-B14F-4D97-AF65-F5344CB8AC3E}">
        <p14:creationId xmlns:p14="http://schemas.microsoft.com/office/powerpoint/2010/main" val="1835829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sr-Latn-RS" baseline="0"/>
          </a:p>
        </p:txBody>
      </p:sp>
      <p:sp>
        <p:nvSpPr>
          <p:cNvPr id="4" name="Slide Number Placeholder 3"/>
          <p:cNvSpPr>
            <a:spLocks noGrp="1"/>
          </p:cNvSpPr>
          <p:nvPr>
            <p:ph type="sldNum" sz="quarter" idx="10"/>
          </p:nvPr>
        </p:nvSpPr>
        <p:spPr/>
        <p:txBody>
          <a:bodyPr/>
          <a:lstStyle/>
          <a:p>
            <a:fld id="{C75B7176-418D-4A0C-93BF-3175D60583F7}" type="slidenum">
              <a:rPr lang="en-US" smtClean="0"/>
              <a:t>34</a:t>
            </a:fld>
            <a:endParaRPr lang="en-US"/>
          </a:p>
        </p:txBody>
      </p:sp>
    </p:spTree>
    <p:extLst>
      <p:ext uri="{BB962C8B-B14F-4D97-AF65-F5344CB8AC3E}">
        <p14:creationId xmlns:p14="http://schemas.microsoft.com/office/powerpoint/2010/main" val="2893425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Dakle, kako se krećemo od 60-ih, 70-ih i 80-ih ka prvoj dekadi 21 veka jedna stvar se menja a to je kvalitet slika. Rast interneta i digitalnih kamera je davao sve bolje podatke koji mogu biti proučavani CV</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Jedan od ishoda u ranim 2000-im je da je CV definisalo veoma važan gradivni blok problema koji treba da se reši. Ovo nije jedini problem koji treba da se reši, ali je u domenu prepoznavanja ovo veoma važan problem: prepoznavanja objekata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Ovde je prikazan jedan od najuticajnih skupova podataka: PASCAL... koji se sastoji od 20 klasa.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i="0" baseline="0"/>
              <a:t>Vidimo na grafiku desno da su se performanse detekcije tih 20 objekata stalno uvećavale</a:t>
            </a:r>
            <a:endParaRPr lang="en-US"/>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35</a:t>
            </a:fld>
            <a:endParaRPr lang="en-US"/>
          </a:p>
        </p:txBody>
      </p:sp>
    </p:spTree>
    <p:extLst>
      <p:ext uri="{BB962C8B-B14F-4D97-AF65-F5344CB8AC3E}">
        <p14:creationId xmlns:p14="http://schemas.microsoft.com/office/powerpoint/2010/main" val="2937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err="1"/>
              <a:t>Globalna</a:t>
            </a:r>
            <a:r>
              <a:rPr lang="en-US" baseline="0"/>
              <a:t> </a:t>
            </a:r>
            <a:r>
              <a:rPr lang="en-US" baseline="0" err="1"/>
              <a:t>opservacija</a:t>
            </a:r>
            <a:r>
              <a:rPr lang="en-US" baseline="0"/>
              <a:t> </a:t>
            </a:r>
            <a:r>
              <a:rPr lang="en-US" baseline="0" err="1"/>
              <a:t>za</a:t>
            </a:r>
            <a:r>
              <a:rPr lang="en-US" baseline="0"/>
              <a:t> </a:t>
            </a:r>
            <a:r>
              <a:rPr lang="en-US" baseline="0" err="1"/>
              <a:t>bilo</a:t>
            </a:r>
            <a:r>
              <a:rPr lang="en-US" baseline="0"/>
              <a:t> </a:t>
            </a:r>
            <a:r>
              <a:rPr lang="en-US" baseline="0" err="1"/>
              <a:t>koju</a:t>
            </a:r>
            <a:r>
              <a:rPr lang="en-US" baseline="0"/>
              <a:t> </a:t>
            </a:r>
            <a:r>
              <a:rPr lang="en-US" baseline="0" err="1"/>
              <a:t>metodu</a:t>
            </a:r>
            <a:r>
              <a:rPr lang="en-US" baseline="0"/>
              <a:t> ma</a:t>
            </a:r>
            <a:r>
              <a:rPr lang="sr-Latn-RS" baseline="0"/>
              <a:t>šinskog učenja, bilo da se radi o SVM-u, AdaBoost-u,... je da su svi algoritmi skloni overfittingu</a:t>
            </a:r>
          </a:p>
          <a:p>
            <a:pPr marL="171450" indent="-171450">
              <a:buFont typeface="Arial" pitchFamily="34" charset="0"/>
              <a:buChar char="•"/>
            </a:pPr>
            <a:r>
              <a:rPr lang="sr-Latn-RS" baseline="0"/>
              <a:t>A problem sa vizuelnim podacima je što su oni veoma kompleksni </a:t>
            </a:r>
          </a:p>
          <a:p>
            <a:pPr marL="171450" indent="-171450">
              <a:buFont typeface="Arial" pitchFamily="34" charset="0"/>
              <a:buChar char="•"/>
            </a:pPr>
            <a:r>
              <a:rPr lang="sr-Latn-RS" baseline="0"/>
              <a:t>Zbog toga modeli imaju tendenciju da imaju veoma visoke dimenzije inputa, a to uzrokuje da model ima mnogo parametara. A kada imate mnogo parametara, treba vam mnogo trening podataka da biste izbegli overfitting</a:t>
            </a:r>
          </a:p>
          <a:p>
            <a:pPr marL="171450" indent="-171450">
              <a:buFont typeface="Arial" pitchFamily="34" charset="0"/>
              <a:buChar char="•"/>
            </a:pPr>
            <a:r>
              <a:rPr lang="sr-Latn-RS" baseline="0"/>
              <a:t>Sa ova dva cilja na umu: prepoznavanje svih mogućih objekata i prevazilaženje problema overfittinga, razvijen je ovaj skup podataka </a:t>
            </a:r>
            <a:r>
              <a:rPr lang="sr-Latn-RS" i="1" baseline="0"/>
              <a:t>ImageNet. </a:t>
            </a:r>
            <a:r>
              <a:rPr lang="sr-Latn-RS" i="0" baseline="0"/>
              <a:t>Ideja je bila da se sakupi najveći mogući skup podataka sa svim slikama koje mogu da se nađu</a:t>
            </a:r>
          </a:p>
          <a:p>
            <a:pPr marL="171450" indent="-171450">
              <a:buFont typeface="Arial" pitchFamily="34" charset="0"/>
              <a:buChar char="•"/>
            </a:pPr>
            <a:r>
              <a:rPr lang="sr-Latn-RS" i="0" baseline="0"/>
              <a:t>Projekat je trajao tri godine</a:t>
            </a:r>
          </a:p>
          <a:p>
            <a:pPr marL="628650" lvl="1" indent="-171450">
              <a:buFont typeface="Arial" pitchFamily="34" charset="0"/>
              <a:buChar char="•"/>
            </a:pPr>
            <a:r>
              <a:rPr lang="sr-Latn-RS" i="0" baseline="0"/>
              <a:t>Počeo je sa skidanjem milijardi slika sa interneta, organizovanih po rečniku </a:t>
            </a:r>
            <a:r>
              <a:rPr lang="sr-Latn-RS" i="1" baseline="0"/>
              <a:t>WordNet</a:t>
            </a:r>
            <a:r>
              <a:rPr lang="sr-Latn-RS" i="0" baseline="0"/>
              <a:t> – desetine hiljada klasa objekata </a:t>
            </a:r>
          </a:p>
          <a:p>
            <a:pPr marL="628650" lvl="1" indent="-171450">
              <a:buFont typeface="Arial" pitchFamily="34" charset="0"/>
              <a:buChar char="•"/>
            </a:pPr>
            <a:r>
              <a:rPr lang="sr-Latn-RS" i="0" baseline="0"/>
              <a:t>Koristili su </a:t>
            </a:r>
            <a:r>
              <a:rPr lang="sr-Latn-RS" i="1" baseline="0"/>
              <a:t>crowd engineering</a:t>
            </a:r>
            <a:r>
              <a:rPr lang="sr-Latn-RS" i="0" baseline="0"/>
              <a:t> na </a:t>
            </a:r>
            <a:r>
              <a:rPr lang="sr-Latn-RS" i="1" baseline="0"/>
              <a:t>Amazon Mechanical Turk</a:t>
            </a:r>
            <a:r>
              <a:rPr lang="sr-Latn-RS" i="0" baseline="0"/>
              <a:t> platformi da sortiraju, pročiste i anotiraju svaku od slika</a:t>
            </a:r>
          </a:p>
          <a:p>
            <a:pPr marL="628650" lvl="1" indent="-171450">
              <a:buFont typeface="Arial" pitchFamily="34" charset="0"/>
              <a:buChar char="•"/>
            </a:pPr>
            <a:r>
              <a:rPr lang="sr-Latn-RS" i="0" baseline="0"/>
              <a:t>Rezultat je </a:t>
            </a:r>
            <a:r>
              <a:rPr lang="sr-Latn-RS" i="1" baseline="0"/>
              <a:t>Imagenet</a:t>
            </a:r>
            <a:r>
              <a:rPr lang="sr-Latn-RS" i="0" baseline="0"/>
              <a:t> od preko 14 miliona slika, organizovan u 22 000 kategorija objekata i scena</a:t>
            </a:r>
          </a:p>
          <a:p>
            <a:pPr marL="628650" lvl="1" indent="-171450">
              <a:buFont typeface="Arial" pitchFamily="34" charset="0"/>
              <a:buChar char="•"/>
            </a:pPr>
            <a:r>
              <a:rPr lang="sr-Latn-RS" i="0" baseline="0"/>
              <a:t>Ovo je verovatno najveći skup podataka proizveden u polju veštačke inteligencije u to vreme i verovatno je počeo da gura polje prepoznavanja objekata u narednu fazu</a:t>
            </a:r>
            <a:endParaRPr lang="en-US" i="0"/>
          </a:p>
        </p:txBody>
      </p:sp>
      <p:sp>
        <p:nvSpPr>
          <p:cNvPr id="4" name="Slide Number Placeholder 3"/>
          <p:cNvSpPr>
            <a:spLocks noGrp="1"/>
          </p:cNvSpPr>
          <p:nvPr>
            <p:ph type="sldNum" sz="quarter" idx="10"/>
          </p:nvPr>
        </p:nvSpPr>
        <p:spPr/>
        <p:txBody>
          <a:bodyPr/>
          <a:lstStyle/>
          <a:p>
            <a:fld id="{C75B7176-418D-4A0C-93BF-3175D60583F7}" type="slidenum">
              <a:rPr lang="en-US" smtClean="0"/>
              <a:t>36</a:t>
            </a:fld>
            <a:endParaRPr lang="en-US"/>
          </a:p>
        </p:txBody>
      </p:sp>
    </p:spTree>
    <p:extLst>
      <p:ext uri="{BB962C8B-B14F-4D97-AF65-F5344CB8AC3E}">
        <p14:creationId xmlns:p14="http://schemas.microsoft.com/office/powerpoint/2010/main" val="3277731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Od velike je važnosti</a:t>
            </a:r>
            <a:r>
              <a:rPr lang="sr-Latn-RS" baseline="0"/>
              <a:t> kako meriti progres</a:t>
            </a:r>
          </a:p>
          <a:p>
            <a:pPr marL="171450" indent="-171450">
              <a:buFont typeface="Arial" pitchFamily="34" charset="0"/>
              <a:buChar char="•"/>
            </a:pPr>
            <a:r>
              <a:rPr lang="sr-Latn-RS" baseline="0"/>
              <a:t>Pa je počevši od 2009 godine </a:t>
            </a:r>
            <a:r>
              <a:rPr lang="sr-Latn-RS" i="1" baseline="0"/>
              <a:t>Image Net</a:t>
            </a:r>
            <a:r>
              <a:rPr lang="sr-Latn-RS" i="0" baseline="0"/>
              <a:t> izbacio takmičenje koje se zove </a:t>
            </a:r>
            <a:r>
              <a:rPr lang="sr-Latn-RS" i="1" baseline="0"/>
              <a:t>Large Scale</a:t>
            </a:r>
            <a:r>
              <a:rPr lang="sr-Latn-RS" i="0" baseline="0"/>
              <a:t>...</a:t>
            </a:r>
          </a:p>
          <a:p>
            <a:pPr marL="171450" indent="-171450">
              <a:buFont typeface="Arial" pitchFamily="34" charset="0"/>
              <a:buChar char="•"/>
            </a:pPr>
            <a:r>
              <a:rPr lang="sr-Latn-RS" i="0" baseline="0"/>
              <a:t>I ovde je izbačen strožiji test skup od 1000 klasa objekata </a:t>
            </a:r>
          </a:p>
          <a:p>
            <a:pPr marL="171450" indent="-171450">
              <a:buFont typeface="Arial" pitchFamily="34" charset="0"/>
              <a:buChar char="•"/>
            </a:pPr>
            <a:r>
              <a:rPr lang="sr-Latn-RS" i="0" baseline="0"/>
              <a:t>Ako algoritam može da izbaci top 5 labela koje obuhvataju tačnu labelu, onda to nazivamo uspehom.</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37</a:t>
            </a:fld>
            <a:endParaRPr lang="en-US"/>
          </a:p>
        </p:txBody>
      </p:sp>
    </p:spTree>
    <p:extLst>
      <p:ext uri="{BB962C8B-B14F-4D97-AF65-F5344CB8AC3E}">
        <p14:creationId xmlns:p14="http://schemas.microsoft.com/office/powerpoint/2010/main" val="688661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Ovde je prikazana sumarizacija rezultata</a:t>
            </a:r>
            <a:r>
              <a:rPr lang="sr-Latn-RS" baseline="0"/>
              <a:t> od 2010 do 2015</a:t>
            </a:r>
          </a:p>
          <a:p>
            <a:pPr marL="171450" indent="-171450">
              <a:buFont typeface="Arial" pitchFamily="34" charset="0"/>
              <a:buChar char="•"/>
            </a:pPr>
            <a:r>
              <a:rPr lang="sr-Latn-RS" baseline="0"/>
              <a:t>Y-osa predstavlja grešku</a:t>
            </a:r>
          </a:p>
          <a:p>
            <a:pPr marL="171450" indent="-171450">
              <a:buFont typeface="Arial" pitchFamily="34" charset="0"/>
              <a:buChar char="•"/>
            </a:pPr>
            <a:r>
              <a:rPr lang="sr-Latn-RS" baseline="0"/>
              <a:t>Pod „ljudima“ ovde se misli na jednog PhD studenta koji je proveo nedelje radeći isti zadatak kao da je on algoritam koji se takmiči u ovom izazovu</a:t>
            </a:r>
          </a:p>
          <a:p>
            <a:pPr marL="171450" indent="-171450">
              <a:buFont typeface="Arial" pitchFamily="34" charset="0"/>
              <a:buChar char="•"/>
            </a:pPr>
            <a:r>
              <a:rPr lang="sr-Latn-RS" baseline="0"/>
              <a:t>Iako nismo rešili sve probleme prepoznavanja objekta, stigli smo od greške koja je nedopustiva za stvarne aplikacije sve do toga da algoritmi mogu da pariraju ljudima u ovakvoj vrsti izazova u svega nekoliko godina</a:t>
            </a:r>
          </a:p>
          <a:p>
            <a:pPr marL="171450" indent="-171450">
              <a:buFont typeface="Arial" pitchFamily="34" charset="0"/>
              <a:buChar char="•"/>
            </a:pPr>
            <a:r>
              <a:rPr lang="sr-Latn-RS" baseline="0"/>
              <a:t>Važan momenat na ovom grafiku je godina 2012 – godinama je greška bila oko 25%, ali je u 2012 spala za gotovo 10%. Danas smo još bolji, ali je ovaj pad veoma važan</a:t>
            </a:r>
          </a:p>
          <a:p>
            <a:pPr marL="171450" indent="-171450">
              <a:buFont typeface="Arial" pitchFamily="34" charset="0"/>
              <a:buChar char="•"/>
            </a:pPr>
            <a:r>
              <a:rPr lang="sr-Latn-RS" baseline="0"/>
              <a:t>Pobednički algoritam te godine je bila konvoluciona neuronska mreža</a:t>
            </a:r>
            <a:r>
              <a:rPr lang="en-US" baseline="0"/>
              <a:t>. </a:t>
            </a:r>
            <a:r>
              <a:rPr lang="en-US" baseline="0" err="1"/>
              <a:t>Ovde</a:t>
            </a:r>
            <a:r>
              <a:rPr lang="en-US" baseline="0"/>
              <a:t> </a:t>
            </a:r>
            <a:r>
              <a:rPr lang="en-US" baseline="0" err="1"/>
              <a:t>su</a:t>
            </a:r>
            <a:r>
              <a:rPr lang="en-US" baseline="0"/>
              <a:t> deep learning </a:t>
            </a:r>
            <a:r>
              <a:rPr lang="en-US" baseline="0" err="1"/>
              <a:t>modeli</a:t>
            </a:r>
            <a:r>
              <a:rPr lang="en-US" baseline="0"/>
              <a:t> </a:t>
            </a:r>
            <a:r>
              <a:rPr lang="en-US" baseline="0" err="1"/>
              <a:t>pokazali</a:t>
            </a:r>
            <a:r>
              <a:rPr lang="en-US" baseline="0"/>
              <a:t> </a:t>
            </a:r>
            <a:r>
              <a:rPr lang="en-US" baseline="0" err="1"/>
              <a:t>neverovatan</a:t>
            </a:r>
            <a:r>
              <a:rPr lang="en-US" baseline="0"/>
              <a:t> </a:t>
            </a:r>
            <a:r>
              <a:rPr lang="en-US" baseline="0" err="1"/>
              <a:t>kapacitet</a:t>
            </a:r>
            <a:r>
              <a:rPr lang="en-US" baseline="0"/>
              <a:t> u </a:t>
            </a:r>
            <a:r>
              <a:rPr lang="en-US" baseline="0" err="1"/>
              <a:t>polju</a:t>
            </a:r>
            <a:r>
              <a:rPr lang="en-US" baseline="0"/>
              <a:t> CV, </a:t>
            </a:r>
            <a:r>
              <a:rPr lang="en-US" baseline="0" err="1"/>
              <a:t>kao</a:t>
            </a:r>
            <a:r>
              <a:rPr lang="en-US" baseline="0"/>
              <a:t> </a:t>
            </a:r>
            <a:r>
              <a:rPr lang="en-US" baseline="0" err="1"/>
              <a:t>i</a:t>
            </a:r>
            <a:r>
              <a:rPr lang="en-US" baseline="0"/>
              <a:t> u </a:t>
            </a:r>
            <a:r>
              <a:rPr lang="en-US" baseline="0" err="1"/>
              <a:t>srodnom</a:t>
            </a:r>
            <a:r>
              <a:rPr lang="en-US" baseline="0"/>
              <a:t> </a:t>
            </a:r>
            <a:r>
              <a:rPr lang="en-US" baseline="0" err="1"/>
              <a:t>polju</a:t>
            </a:r>
            <a:r>
              <a:rPr lang="en-US" baseline="0"/>
              <a:t> </a:t>
            </a:r>
            <a:r>
              <a:rPr lang="en-US" baseline="0" err="1"/>
              <a:t>procesiranja</a:t>
            </a:r>
            <a:r>
              <a:rPr lang="en-US" baseline="0"/>
              <a:t> </a:t>
            </a:r>
            <a:r>
              <a:rPr lang="en-US" baseline="0" err="1"/>
              <a:t>prirodnog</a:t>
            </a:r>
            <a:r>
              <a:rPr lang="en-US" baseline="0"/>
              <a:t> </a:t>
            </a:r>
            <a:r>
              <a:rPr lang="en-US" baseline="0" err="1"/>
              <a:t>jezika</a:t>
            </a:r>
            <a:r>
              <a:rPr lang="en-US" baseline="0"/>
              <a:t> </a:t>
            </a:r>
            <a:r>
              <a:rPr lang="en-US" baseline="0" err="1"/>
              <a:t>i</a:t>
            </a:r>
            <a:r>
              <a:rPr lang="en-US" baseline="0"/>
              <a:t> </a:t>
            </a:r>
            <a:r>
              <a:rPr lang="en-US" baseline="0" err="1"/>
              <a:t>prepoznavanja</a:t>
            </a:r>
            <a:r>
              <a:rPr lang="en-US" baseline="0"/>
              <a:t> </a:t>
            </a:r>
            <a:r>
              <a:rPr lang="en-US" baseline="0" err="1"/>
              <a:t>prirodnog</a:t>
            </a:r>
            <a:r>
              <a:rPr lang="en-US" baseline="0"/>
              <a:t> </a:t>
            </a:r>
            <a:r>
              <a:rPr lang="en-US" baseline="0" err="1"/>
              <a:t>govora</a:t>
            </a:r>
            <a:endParaRPr lang="sr-Latn-RS" baseline="0"/>
          </a:p>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38</a:t>
            </a:fld>
            <a:endParaRPr lang="en-US"/>
          </a:p>
        </p:txBody>
      </p:sp>
    </p:spTree>
    <p:extLst>
      <p:ext uri="{BB962C8B-B14F-4D97-AF65-F5344CB8AC3E}">
        <p14:creationId xmlns:p14="http://schemas.microsoft.com/office/powerpoint/2010/main" val="393283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Konvolucione neuronske mreže su jedna od stvari kooje ćemo raditi na ovom kursu</a:t>
            </a:r>
          </a:p>
          <a:p>
            <a:pPr marL="171450" indent="-171450">
              <a:buFont typeface="Arial" pitchFamily="34" charset="0"/>
              <a:buChar char="•"/>
            </a:pPr>
            <a:r>
              <a:rPr lang="sr-Latn-RS"/>
              <a:t>One su veoma unapredile progres polja</a:t>
            </a:r>
            <a:r>
              <a:rPr lang="sr-Latn-RS" baseline="0"/>
              <a:t> kompjuterske vizije</a:t>
            </a:r>
          </a:p>
          <a:p>
            <a:pPr marL="171450" indent="-171450">
              <a:buFont typeface="Arial" pitchFamily="34" charset="0"/>
              <a:buChar char="•"/>
            </a:pPr>
            <a:r>
              <a:rPr lang="sr-Latn-RS" baseline="0"/>
              <a:t>Ako pogledamo pobednike na ImageNet izazovu od nekoliko prethodnih godina:</a:t>
            </a:r>
          </a:p>
          <a:p>
            <a:pPr marL="628650" lvl="1" indent="-171450">
              <a:buFont typeface="Arial" pitchFamily="34" charset="0"/>
              <a:buChar char="•"/>
            </a:pPr>
            <a:r>
              <a:rPr lang="sr-Latn-RS" baseline="0"/>
              <a:t>2011 vidimo još hijerarhijski pristup od nekoliko slojeva: ekstrahujemo obeležja, prođemo kroz nekoliko slojeva njihovog procesiranja i onda konačno ubacimo izračunata obeležja u linearni SVM  - hijerarhijski pristup, računamo ivice,... I mnoge ove intuicije prelaze u konvolucione NN</a:t>
            </a:r>
          </a:p>
          <a:p>
            <a:pPr marL="628650" lvl="1" indent="-171450">
              <a:buFont typeface="Arial" pitchFamily="34" charset="0"/>
              <a:buChar char="•"/>
            </a:pPr>
            <a:r>
              <a:rPr lang="sr-Latn-RS" baseline="0"/>
              <a:t>Ali u 2012 imamo veliki proboj kada je predstavljena CNN od 7 slojeva, danas poznata kao </a:t>
            </a:r>
            <a:r>
              <a:rPr lang="sr-Latn-RS" i="1" baseline="0"/>
              <a:t>AlexNet </a:t>
            </a:r>
            <a:r>
              <a:rPr lang="sr-Latn-RS" i="0" baseline="0"/>
              <a:t>(tada poznata kao </a:t>
            </a:r>
            <a:r>
              <a:rPr lang="sr-Latn-RS" i="1" baseline="0"/>
              <a:t>SuperVision</a:t>
            </a:r>
            <a:r>
              <a:rPr lang="sr-Latn-RS" i="0" baseline="0"/>
              <a:t>)</a:t>
            </a:r>
          </a:p>
          <a:p>
            <a:pPr marL="628650" lvl="1" indent="-171450">
              <a:buFont typeface="Arial" pitchFamily="34" charset="0"/>
              <a:buChar char="•"/>
            </a:pPr>
            <a:r>
              <a:rPr lang="sr-Latn-RS" i="0" baseline="0"/>
              <a:t>Od tada je svaki pobednik ImageNet takmičenja bila neuronska mreža</a:t>
            </a:r>
          </a:p>
          <a:p>
            <a:pPr marL="628650" lvl="1" indent="-171450">
              <a:buFont typeface="Arial" pitchFamily="34" charset="0"/>
              <a:buChar char="•"/>
            </a:pPr>
            <a:r>
              <a:rPr lang="sr-Latn-RS" i="0" baseline="0"/>
              <a:t>I trend je da ove mreže postaju sve dublje i dublje tokom godina</a:t>
            </a:r>
          </a:p>
          <a:p>
            <a:pPr marL="628650" lvl="1" indent="-171450">
              <a:buFont typeface="Arial" pitchFamily="34" charset="0"/>
              <a:buChar char="•"/>
            </a:pPr>
            <a:r>
              <a:rPr lang="sr-Latn-RS" i="0" baseline="0"/>
              <a:t>AlexNet je imala 7 slojeva. U 2014 imamo mnogo dublje mreže od Googla i VGG (VGG ima oko 19 slojeva u tom trenutku), a u 2015 su izbacili </a:t>
            </a:r>
            <a:r>
              <a:rPr lang="sr-Latn-RS" i="1" baseline="0"/>
              <a:t>Residual Networks</a:t>
            </a:r>
            <a:r>
              <a:rPr lang="sr-Latn-RS" i="0" baseline="0"/>
              <a:t> koji imaju čak 152 sloja u to vreme</a:t>
            </a:r>
          </a:p>
          <a:p>
            <a:pPr marL="628650" lvl="1" indent="-171450">
              <a:buFont typeface="Arial" pitchFamily="34" charset="0"/>
              <a:buChar char="•"/>
            </a:pPr>
            <a:r>
              <a:rPr lang="sr-Latn-RS" i="0" baseline="0"/>
              <a:t>I odatle, stvari se mogu pobojšati ako idete na 200 slojeva, ali nailazite na probleme sa memorijom, itd.</a:t>
            </a:r>
          </a:p>
          <a:p>
            <a:pPr marL="171450" lvl="0" indent="-171450">
              <a:buFont typeface="Arial" pitchFamily="34" charset="0"/>
              <a:buChar char="•"/>
            </a:pPr>
            <a:r>
              <a:rPr lang="sr-Latn-RS" i="0" baseline="0"/>
              <a:t>Ali, glavna poenta je da CNN imaju veliki proboj u 2012 i od tada mnogo truda ulazi u tweekovanje ovih algoritama da rade sve bolje i bolje na ovom problemu klasifikacije slika</a:t>
            </a:r>
            <a:endParaRPr lang="sr-Latn-RS" i="1" baseline="0"/>
          </a:p>
          <a:p>
            <a:pPr marL="628650" lvl="1" indent="-171450">
              <a:buFont typeface="Arial" pitchFamily="34" charset="0"/>
              <a:buChar char="•"/>
            </a:pPr>
            <a:endParaRPr lang="sr-Latn-RS" baseline="0"/>
          </a:p>
        </p:txBody>
      </p:sp>
      <p:sp>
        <p:nvSpPr>
          <p:cNvPr id="4" name="Slide Number Placeholder 3"/>
          <p:cNvSpPr>
            <a:spLocks noGrp="1"/>
          </p:cNvSpPr>
          <p:nvPr>
            <p:ph type="sldNum" sz="quarter" idx="10"/>
          </p:nvPr>
        </p:nvSpPr>
        <p:spPr/>
        <p:txBody>
          <a:bodyPr/>
          <a:lstStyle/>
          <a:p>
            <a:fld id="{C75B7176-418D-4A0C-93BF-3175D60583F7}" type="slidenum">
              <a:rPr lang="en-US" smtClean="0"/>
              <a:t>39</a:t>
            </a:fld>
            <a:endParaRPr lang="en-US"/>
          </a:p>
        </p:txBody>
      </p:sp>
    </p:spTree>
    <p:extLst>
      <p:ext uri="{BB962C8B-B14F-4D97-AF65-F5344CB8AC3E}">
        <p14:creationId xmlns:p14="http://schemas.microsoft.com/office/powerpoint/2010/main" val="808701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Važno</a:t>
            </a:r>
            <a:r>
              <a:rPr lang="sr-Latn-RS" baseline="0"/>
              <a:t> je napomenuti i da, iako su tek 2012 godine CNN imale veliki proboj, nisu one izmišljene 2012. Radi se o algoritmima koji su tu bili već veoma dugo vremena</a:t>
            </a:r>
          </a:p>
          <a:p>
            <a:pPr marL="171450" indent="-171450">
              <a:buFont typeface="Arial" pitchFamily="34" charset="0"/>
              <a:buChar char="•"/>
            </a:pPr>
            <a:r>
              <a:rPr lang="sr-Latn-RS" baseline="0"/>
              <a:t>Jedan od uticajnih radova je zapravo iz 90-ih: CNN za prepoznavanje cifara. Cilj je bio da se automatski prepoznaju ručno pisani čekovi ili poštanske adrese. Ulaz u mrežu su bili pikseli slike, a izlaz karakteri</a:t>
            </a:r>
          </a:p>
          <a:p>
            <a:pPr marL="171450" indent="-171450">
              <a:buFont typeface="Arial" pitchFamily="34" charset="0"/>
              <a:buChar char="•"/>
            </a:pPr>
            <a:r>
              <a:rPr lang="sr-Latn-RS" baseline="0"/>
              <a:t>Struktura zapravo izgleda veoma slična </a:t>
            </a:r>
            <a:r>
              <a:rPr lang="sr-Latn-RS" i="1" baseline="0"/>
              <a:t>AlexNet</a:t>
            </a:r>
            <a:r>
              <a:rPr lang="sr-Latn-RS" i="0" baseline="0"/>
              <a:t> mreži iz 2012</a:t>
            </a:r>
          </a:p>
        </p:txBody>
      </p:sp>
      <p:sp>
        <p:nvSpPr>
          <p:cNvPr id="4" name="Slide Number Placeholder 3"/>
          <p:cNvSpPr>
            <a:spLocks noGrp="1"/>
          </p:cNvSpPr>
          <p:nvPr>
            <p:ph type="sldNum" sz="quarter" idx="10"/>
          </p:nvPr>
        </p:nvSpPr>
        <p:spPr/>
        <p:txBody>
          <a:bodyPr/>
          <a:lstStyle/>
          <a:p>
            <a:fld id="{C75B7176-418D-4A0C-93BF-3175D60583F7}" type="slidenum">
              <a:rPr lang="en-US" smtClean="0"/>
              <a:t>40</a:t>
            </a:fld>
            <a:endParaRPr lang="en-US"/>
          </a:p>
        </p:txBody>
      </p:sp>
    </p:spTree>
    <p:extLst>
      <p:ext uri="{BB962C8B-B14F-4D97-AF65-F5344CB8AC3E}">
        <p14:creationId xmlns:p14="http://schemas.microsoft.com/office/powerpoint/2010/main" val="4047889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Veštačka inteligencija (AI) je malo širi temin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Pragmatična – </a:t>
            </a:r>
            <a:r>
              <a:rPr lang="en-US" err="1"/>
              <a:t>prakti</a:t>
            </a:r>
            <a:r>
              <a:rPr lang="sr-Latn-RS"/>
              <a:t>čna</a:t>
            </a:r>
            <a:r>
              <a:rPr lang="sr-Latn-RS" baseline="0"/>
              <a:t> izvodljivost, robustnost i niska cenu rešenja</a:t>
            </a:r>
          </a:p>
          <a:p>
            <a:pPr marL="0" indent="0">
              <a:buFont typeface="Arial" pitchFamily="34" charset="0"/>
              <a:buNone/>
            </a:pPr>
            <a:endParaRPr lang="sr-Latn-RS"/>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err="1"/>
              <a:t>Pristupi</a:t>
            </a:r>
            <a:r>
              <a:rPr lang="en-US"/>
              <a:t> </a:t>
            </a:r>
            <a:r>
              <a:rPr lang="en-US" err="1"/>
              <a:t>ve</a:t>
            </a:r>
            <a:r>
              <a:rPr lang="sr-Latn-RS"/>
              <a:t>š</a:t>
            </a:r>
            <a:r>
              <a:rPr lang="en-US"/>
              <a:t>ta</a:t>
            </a:r>
            <a:r>
              <a:rPr lang="sr-Latn-RS"/>
              <a:t>č</a:t>
            </a:r>
            <a:r>
              <a:rPr lang="en-US" err="1"/>
              <a:t>koj</a:t>
            </a:r>
            <a:r>
              <a:rPr lang="en-US"/>
              <a:t> </a:t>
            </a:r>
            <a:r>
              <a:rPr lang="en-US" err="1"/>
              <a:t>inteligenciji</a:t>
            </a:r>
            <a:r>
              <a:rPr lang="en-US"/>
              <a:t> </a:t>
            </a:r>
            <a:r>
              <a:rPr lang="en-US" err="1"/>
              <a:t>zasnovani</a:t>
            </a:r>
            <a:r>
              <a:rPr lang="en-US"/>
              <a:t> </a:t>
            </a:r>
            <a:r>
              <a:rPr lang="en-US" err="1"/>
              <a:t>na</a:t>
            </a:r>
            <a:r>
              <a:rPr lang="en-US"/>
              <a:t> </a:t>
            </a:r>
            <a:r>
              <a:rPr lang="en-US" err="1"/>
              <a:t>logici</a:t>
            </a:r>
            <a:r>
              <a:rPr lang="en-US"/>
              <a:t> </a:t>
            </a:r>
            <a:r>
              <a:rPr lang="en-US" err="1"/>
              <a:t>zahtevaju</a:t>
            </a:r>
            <a:r>
              <a:rPr lang="en-US"/>
              <a:t> de</a:t>
            </a:r>
            <a:r>
              <a:rPr lang="sr-Latn-RS"/>
              <a:t>fi</a:t>
            </a:r>
            <a:r>
              <a:rPr lang="en-US" err="1"/>
              <a:t>nisanje</a:t>
            </a:r>
            <a:r>
              <a:rPr lang="en-US"/>
              <a:t> </a:t>
            </a:r>
            <a:r>
              <a:rPr lang="en-US" err="1"/>
              <a:t>problema</a:t>
            </a:r>
            <a:r>
              <a:rPr lang="sr-Latn-RS"/>
              <a:t> </a:t>
            </a:r>
            <a:r>
              <a:rPr lang="en-US" err="1"/>
              <a:t>pomo</a:t>
            </a:r>
            <a:r>
              <a:rPr lang="sr-Latn-RS"/>
              <a:t>ć</a:t>
            </a:r>
            <a:r>
              <a:rPr lang="en-US"/>
              <a:t>u </a:t>
            </a:r>
            <a:r>
              <a:rPr lang="en-US" err="1"/>
              <a:t>formalno</a:t>
            </a:r>
            <a:r>
              <a:rPr lang="en-US"/>
              <a:t> </a:t>
            </a:r>
            <a:r>
              <a:rPr lang="en-US" err="1"/>
              <a:t>izra</a:t>
            </a:r>
            <a:r>
              <a:rPr lang="sr-Latn-RS"/>
              <a:t>ž</a:t>
            </a:r>
            <a:r>
              <a:rPr lang="en-US" err="1"/>
              <a:t>enih</a:t>
            </a:r>
            <a:r>
              <a:rPr lang="en-US"/>
              <a:t> </a:t>
            </a:r>
            <a:r>
              <a:rPr lang="en-US" err="1"/>
              <a:t>pravila</a:t>
            </a:r>
            <a:endParaRPr lang="sr-Latn-RS"/>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Obično se radi o problemima</a:t>
            </a:r>
            <a:r>
              <a:rPr lang="sr-Latn-RS" baseline="0"/>
              <a:t> koji su ljudima intelektualno zahtevni za čoveka</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Ali šta je sa problemima koji su ljudima laki, ali računarima teški jer ih ne možemo formalno opisati – npr. prepoznavanje lica</a:t>
            </a:r>
            <a:r>
              <a:rPr lang="en-US" baseline="0"/>
              <a:t>?</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a:p>
          <a:p>
            <a:r>
              <a:rPr lang="sr-Latn-RS"/>
              <a:t>Šta nije mašinsko učenje:</a:t>
            </a:r>
          </a:p>
          <a:p>
            <a:pPr marL="628650" lvl="1" indent="-171450">
              <a:buFont typeface="Arial" pitchFamily="34" charset="0"/>
              <a:buChar char="•"/>
            </a:pPr>
            <a:r>
              <a:rPr lang="en-US" err="1"/>
              <a:t>Pristupi</a:t>
            </a:r>
            <a:r>
              <a:rPr lang="en-US"/>
              <a:t> </a:t>
            </a:r>
            <a:r>
              <a:rPr lang="en-US" err="1"/>
              <a:t>ve</a:t>
            </a:r>
            <a:r>
              <a:rPr lang="sr-Latn-RS"/>
              <a:t>š</a:t>
            </a:r>
            <a:r>
              <a:rPr lang="en-US"/>
              <a:t>ta</a:t>
            </a:r>
            <a:r>
              <a:rPr lang="sr-Latn-RS"/>
              <a:t>č</a:t>
            </a:r>
            <a:r>
              <a:rPr lang="en-US" err="1"/>
              <a:t>koj</a:t>
            </a:r>
            <a:r>
              <a:rPr lang="en-US"/>
              <a:t> </a:t>
            </a:r>
            <a:r>
              <a:rPr lang="en-US" err="1"/>
              <a:t>inteligenciji</a:t>
            </a:r>
            <a:r>
              <a:rPr lang="en-US"/>
              <a:t> </a:t>
            </a:r>
            <a:r>
              <a:rPr lang="en-US" err="1"/>
              <a:t>zasnovani</a:t>
            </a:r>
            <a:r>
              <a:rPr lang="en-US"/>
              <a:t> </a:t>
            </a:r>
            <a:r>
              <a:rPr lang="en-US" err="1"/>
              <a:t>na</a:t>
            </a:r>
            <a:r>
              <a:rPr lang="en-US"/>
              <a:t> </a:t>
            </a:r>
            <a:r>
              <a:rPr lang="en-US" err="1"/>
              <a:t>logici</a:t>
            </a:r>
            <a:r>
              <a:rPr lang="en-US"/>
              <a:t> </a:t>
            </a:r>
            <a:r>
              <a:rPr lang="en-US" err="1"/>
              <a:t>zahtevaju</a:t>
            </a:r>
            <a:r>
              <a:rPr lang="en-US"/>
              <a:t> de</a:t>
            </a:r>
            <a:r>
              <a:rPr lang="sr-Latn-RS"/>
              <a:t>fi</a:t>
            </a:r>
            <a:r>
              <a:rPr lang="en-US" err="1"/>
              <a:t>nisanje</a:t>
            </a:r>
            <a:r>
              <a:rPr lang="en-US"/>
              <a:t> </a:t>
            </a:r>
            <a:r>
              <a:rPr lang="en-US" err="1"/>
              <a:t>problema</a:t>
            </a:r>
            <a:r>
              <a:rPr lang="sr-Latn-RS"/>
              <a:t> </a:t>
            </a:r>
            <a:r>
              <a:rPr lang="en-US" err="1"/>
              <a:t>pomo</a:t>
            </a:r>
            <a:r>
              <a:rPr lang="sr-Latn-RS"/>
              <a:t>ć</a:t>
            </a:r>
            <a:r>
              <a:rPr lang="en-US"/>
              <a:t>u </a:t>
            </a:r>
            <a:r>
              <a:rPr lang="en-US" err="1"/>
              <a:t>formalno</a:t>
            </a:r>
            <a:r>
              <a:rPr lang="en-US"/>
              <a:t> </a:t>
            </a:r>
            <a:r>
              <a:rPr lang="en-US" err="1"/>
              <a:t>izra</a:t>
            </a:r>
            <a:r>
              <a:rPr lang="sr-Latn-RS"/>
              <a:t>ž</a:t>
            </a:r>
            <a:r>
              <a:rPr lang="en-US" err="1"/>
              <a:t>enih</a:t>
            </a:r>
            <a:r>
              <a:rPr lang="en-US"/>
              <a:t> </a:t>
            </a:r>
            <a:r>
              <a:rPr lang="en-US" err="1"/>
              <a:t>pravila</a:t>
            </a:r>
            <a:endParaRPr lang="sr-Latn-RS"/>
          </a:p>
          <a:p>
            <a:pPr marL="628650" lvl="1" indent="-171450">
              <a:buFont typeface="Arial" pitchFamily="34" charset="0"/>
              <a:buChar char="•"/>
            </a:pPr>
            <a:r>
              <a:rPr lang="sr-Latn-RS"/>
              <a:t>Ovi programi mogu biti veoma „pametni“ i imati ponašanje slično čoveku, ali, ako njihovi parametri nisu automatski određeni iz podataka (već eksplicitno programirani), ovo nije mašinsko učenje</a:t>
            </a:r>
            <a:endParaRPr lang="sr-Latn-RS" baseline="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err="1"/>
              <a:t>Primeri</a:t>
            </a:r>
            <a:r>
              <a:rPr lang="en-US" baseline="0"/>
              <a:t> AI a da </a:t>
            </a:r>
            <a:r>
              <a:rPr lang="en-US" baseline="0" err="1"/>
              <a:t>nije</a:t>
            </a:r>
            <a:r>
              <a:rPr lang="en-US" baseline="0"/>
              <a:t> ML: fuzzy </a:t>
            </a:r>
            <a:r>
              <a:rPr lang="en-US" baseline="0" err="1"/>
              <a:t>logika</a:t>
            </a:r>
            <a:r>
              <a:rPr lang="en-US" baseline="0"/>
              <a:t>, A* </a:t>
            </a:r>
            <a:r>
              <a:rPr lang="en-US" baseline="0" err="1"/>
              <a:t>pretraga</a:t>
            </a:r>
            <a:r>
              <a:rPr lang="en-US" baseline="0"/>
              <a:t>, reinforcement learning</a:t>
            </a:r>
            <a:endParaRPr lang="sr-Latn-RS" baseline="0"/>
          </a:p>
          <a:p>
            <a:pPr marL="171450" indent="-171450">
              <a:buFont typeface="Arial" pitchFamily="34" charset="0"/>
              <a:buChar char="•"/>
            </a:pPr>
            <a:endParaRPr lang="sr-Latn-RS"/>
          </a:p>
          <a:p>
            <a:pPr marL="171450" indent="-171450">
              <a:buFont typeface="Arial" pitchFamily="34" charset="0"/>
              <a:buChar char="•"/>
            </a:pPr>
            <a:r>
              <a:rPr lang="en-US"/>
              <a:t>http://www.andata.at/en/answer/artificial-intelligence-computational-intelligence-softcomputing-natural-computation-whats-the-difference.html</a:t>
            </a:r>
            <a:endParaRPr lang="sr-Latn-RS"/>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a:t>https://www.slideshare.net/bartashar/soft-computing01</a:t>
            </a:r>
            <a:endParaRPr lang="sr-Latn-RS"/>
          </a:p>
          <a:p>
            <a:pPr marL="171450" indent="-171450">
              <a:buFont typeface="Arial" pitchFamily="34" charset="0"/>
              <a:buChar char="•"/>
            </a:pPr>
            <a:endParaRPr lang="sr-Latn-RS"/>
          </a:p>
        </p:txBody>
      </p:sp>
      <p:sp>
        <p:nvSpPr>
          <p:cNvPr id="4" name="Slide Number Placeholder 3"/>
          <p:cNvSpPr>
            <a:spLocks noGrp="1"/>
          </p:cNvSpPr>
          <p:nvPr>
            <p:ph type="sldNum" sz="quarter" idx="10"/>
          </p:nvPr>
        </p:nvSpPr>
        <p:spPr/>
        <p:txBody>
          <a:bodyPr/>
          <a:lstStyle/>
          <a:p>
            <a:fld id="{C75B7176-418D-4A0C-93BF-3175D60583F7}" type="slidenum">
              <a:rPr lang="en-US" smtClean="0"/>
              <a:t>4</a:t>
            </a:fld>
            <a:endParaRPr lang="en-US"/>
          </a:p>
        </p:txBody>
      </p:sp>
    </p:spTree>
    <p:extLst>
      <p:ext uri="{BB962C8B-B14F-4D97-AF65-F5344CB8AC3E}">
        <p14:creationId xmlns:p14="http://schemas.microsoft.com/office/powerpoint/2010/main" val="3288757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i="0" baseline="0"/>
              <a:t>Dakle, ako su ovi algoritmi izmišljeni već u 90-im, kako to da su postali popularni u svega nekoliko poslednjih godina</a:t>
            </a:r>
            <a:r>
              <a:rPr lang="en-US" i="0" baseline="0"/>
              <a:t>?</a:t>
            </a:r>
          </a:p>
          <a:p>
            <a:pPr marL="171450" indent="-171450">
              <a:buFont typeface="Arial" pitchFamily="34" charset="0"/>
              <a:buChar char="•"/>
            </a:pPr>
            <a:r>
              <a:rPr lang="en-US" i="0" baseline="0"/>
              <a:t>Ima </a:t>
            </a:r>
            <a:r>
              <a:rPr lang="en-US" i="0" baseline="0" err="1"/>
              <a:t>nekoliko</a:t>
            </a:r>
            <a:r>
              <a:rPr lang="en-US" i="0" baseline="0"/>
              <a:t> </a:t>
            </a:r>
            <a:r>
              <a:rPr lang="en-US" i="0" baseline="0" err="1"/>
              <a:t>klju</a:t>
            </a:r>
            <a:r>
              <a:rPr lang="sr-Latn-RS" i="0" baseline="0"/>
              <a:t>č</a:t>
            </a:r>
            <a:r>
              <a:rPr lang="en-US" i="0" baseline="0" err="1"/>
              <a:t>nih</a:t>
            </a:r>
            <a:r>
              <a:rPr lang="en-US" i="0" baseline="0"/>
              <a:t> </a:t>
            </a:r>
            <a:r>
              <a:rPr lang="sr-Latn-RS" i="0" baseline="0"/>
              <a:t>momenata</a:t>
            </a:r>
          </a:p>
          <a:p>
            <a:pPr marL="628650" lvl="1" indent="-171450">
              <a:buFont typeface="Arial" pitchFamily="34" charset="0"/>
              <a:buChar char="•"/>
            </a:pPr>
            <a:r>
              <a:rPr lang="sr-Latn-RS" i="0" baseline="0"/>
              <a:t>Takođe, doprineo je razvoj GPU </a:t>
            </a:r>
            <a:r>
              <a:rPr lang="sr-Latn-RS"/>
              <a:t>i ispostavile su se kao izuzetno koristan alat za treniranje CNN</a:t>
            </a:r>
            <a:endParaRPr lang="sr-Latn-RS" i="0" baseline="0"/>
          </a:p>
          <a:p>
            <a:pPr marL="171450" lvl="0" indent="-171450">
              <a:buFont typeface="Arial" pitchFamily="34" charset="0"/>
              <a:buChar char="•"/>
            </a:pPr>
            <a:r>
              <a:rPr lang="sr-Latn-RS" i="0" baseline="0"/>
              <a:t>Dakle, samo zahvaljujući povećanju računarske moći, istraživačima je dozvoljeno da eksperimentišu sa sve većim i većim modelima. I u nekim slučajevima, samo povećanje veličine modela, pri čemu se koriste isti klasični pristupi radi veoma dobro.</a:t>
            </a:r>
          </a:p>
          <a:p>
            <a:pPr marL="171450" lvl="0" indent="-171450">
              <a:buFont typeface="Arial" pitchFamily="34" charset="0"/>
              <a:buChar char="•"/>
            </a:pPr>
            <a:endParaRPr lang="sr-Latn-RS" i="0" baseline="0"/>
          </a:p>
          <a:p>
            <a:pPr marL="171450" lvl="0" indent="-171450">
              <a:buFont typeface="Arial" pitchFamily="34" charset="0"/>
              <a:buChar char="•"/>
            </a:pPr>
            <a:r>
              <a:rPr lang="sr-Latn-RS" i="0" baseline="0"/>
              <a:t>Drugi ključni „izum“ koji razlikuje 90-e od danas je količina </a:t>
            </a:r>
            <a:r>
              <a:rPr lang="sr-Latn-RS" i="0" baseline="0" err="1"/>
              <a:t>labeliranih</a:t>
            </a:r>
            <a:r>
              <a:rPr lang="sr-Latn-RS" i="0" baseline="0"/>
              <a:t> podataka</a:t>
            </a:r>
          </a:p>
          <a:p>
            <a:pPr marL="628650" lvl="1" indent="-171450">
              <a:buFont typeface="Arial" pitchFamily="34" charset="0"/>
              <a:buChar char="•"/>
            </a:pPr>
            <a:r>
              <a:rPr lang="sr-Latn-RS" i="0" baseline="0"/>
              <a:t>To je bilo vreme bez servisa poput </a:t>
            </a:r>
            <a:r>
              <a:rPr lang="sr-Latn-RS" i="1" baseline="0" err="1"/>
              <a:t>Mechanica</a:t>
            </a:r>
            <a:r>
              <a:rPr lang="sr-Latn-RS" i="1" baseline="0"/>
              <a:t> </a:t>
            </a:r>
            <a:r>
              <a:rPr lang="sr-Latn-RS" i="1" baseline="0" err="1"/>
              <a:t>Turk</a:t>
            </a:r>
            <a:r>
              <a:rPr lang="sr-Latn-RS" i="0" baseline="0"/>
              <a:t> i uopšte toliko razvijene podrške interneta koja bi omogućila kreiranje ovoliko velikih i raznovrsnih skupova podataka </a:t>
            </a:r>
            <a:endParaRPr lang="en-US"/>
          </a:p>
          <a:p>
            <a:endParaRPr lang="en-US"/>
          </a:p>
        </p:txBody>
      </p:sp>
      <p:sp>
        <p:nvSpPr>
          <p:cNvPr id="4" name="Slide Number Placeholder 3"/>
          <p:cNvSpPr>
            <a:spLocks noGrp="1"/>
          </p:cNvSpPr>
          <p:nvPr>
            <p:ph type="sldNum" sz="quarter" idx="5"/>
          </p:nvPr>
        </p:nvSpPr>
        <p:spPr/>
        <p:txBody>
          <a:bodyPr/>
          <a:lstStyle/>
          <a:p>
            <a:fld id="{C75B7176-418D-4A0C-93BF-3175D60583F7}" type="slidenum">
              <a:rPr lang="en-US" smtClean="0"/>
              <a:t>41</a:t>
            </a:fld>
            <a:endParaRPr lang="en-US"/>
          </a:p>
        </p:txBody>
      </p:sp>
    </p:spTree>
    <p:extLst>
      <p:ext uri="{BB962C8B-B14F-4D97-AF65-F5344CB8AC3E}">
        <p14:creationId xmlns:p14="http://schemas.microsoft.com/office/powerpoint/2010/main" val="3304051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Želimo da imamo mašine</a:t>
            </a:r>
            <a:r>
              <a:rPr lang="sr-Latn-RS" baseline="0"/>
              <a:t> koje vide kao ljudi</a:t>
            </a:r>
          </a:p>
          <a:p>
            <a:pPr marL="171450" indent="-171450">
              <a:buFont typeface="Arial" pitchFamily="34" charset="0"/>
              <a:buChar char="•"/>
            </a:pPr>
            <a:r>
              <a:rPr lang="sr-Latn-RS" baseline="0"/>
              <a:t>Naš vizuelni sistemi je mnogo moćniji od crtanja </a:t>
            </a:r>
            <a:r>
              <a:rPr lang="sr-Latn-RS" i="1" baseline="0"/>
              <a:t>bounding boxes</a:t>
            </a:r>
            <a:r>
              <a:rPr lang="sr-Latn-RS" i="0" baseline="0"/>
              <a:t> oko objekata ili prepoznavanja pasa i mačaka</a:t>
            </a:r>
          </a:p>
          <a:p>
            <a:pPr marL="171450" indent="-171450">
              <a:buFont typeface="Arial" pitchFamily="34" charset="0"/>
              <a:buChar char="•"/>
            </a:pPr>
            <a:r>
              <a:rPr lang="sr-Latn-RS" i="0" baseline="0"/>
              <a:t>I u polju računarkse vizije imamo još mnogo otvorenih izazova i problema koje moramo da rešimo</a:t>
            </a:r>
          </a:p>
          <a:p>
            <a:pPr marL="171450" indent="-171450">
              <a:buFont typeface="Arial" pitchFamily="34" charset="0"/>
              <a:buChar char="•"/>
            </a:pPr>
            <a:r>
              <a:rPr lang="sr-Latn-RS" i="0" baseline="0"/>
              <a:t>Neki od primera ovoga su zaprvo da se vratimo na ranije probleme</a:t>
            </a:r>
          </a:p>
          <a:p>
            <a:pPr marL="171450" indent="-171450">
              <a:buFont typeface="Arial" pitchFamily="34" charset="0"/>
              <a:buChar char="•"/>
            </a:pPr>
            <a:r>
              <a:rPr lang="sr-Latn-RS" i="0" baseline="0"/>
              <a:t>Recimo ne da želimo da kalsifikujemo celu sliku već da razumemo svaki piksel na njoj</a:t>
            </a:r>
          </a:p>
          <a:p>
            <a:pPr marL="171450" indent="-171450">
              <a:buFont typeface="Arial" pitchFamily="34" charset="0"/>
              <a:buChar char="•"/>
            </a:pPr>
            <a:r>
              <a:rPr lang="sr-Latn-RS" i="0" baseline="0"/>
              <a:t>Takođe, vraćamo se na ideju 3D razumevanja, onosno, rekonstrukcije sveta. I ovo je još nerešen problem</a:t>
            </a:r>
          </a:p>
          <a:p>
            <a:pPr marL="171450" indent="-171450">
              <a:buFont typeface="Arial" pitchFamily="34" charset="0"/>
              <a:buChar char="•"/>
            </a:pPr>
            <a:r>
              <a:rPr lang="sr-Latn-RS" i="0" baseline="0"/>
              <a:t>Tu su i prepoznavanje aktivnosti</a:t>
            </a:r>
          </a:p>
          <a:p>
            <a:pPr marL="171450" indent="-171450">
              <a:buFont typeface="Arial" pitchFamily="34" charset="0"/>
              <a:buChar char="•"/>
            </a:pPr>
            <a:r>
              <a:rPr lang="sr-Latn-RS" i="0" baseline="0"/>
              <a:t>I sa razvojem VR i augmentovane realnosti sigurno ćemo naleteti na još interesantnih i teških problema u polju</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42</a:t>
            </a:fld>
            <a:endParaRPr lang="en-US"/>
          </a:p>
        </p:txBody>
      </p:sp>
    </p:spTree>
    <p:extLst>
      <p:ext uri="{BB962C8B-B14F-4D97-AF65-F5344CB8AC3E}">
        <p14:creationId xmlns:p14="http://schemas.microsoft.com/office/powerpoint/2010/main" val="255572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43</a:t>
            </a:fld>
            <a:endParaRPr lang="en-US"/>
          </a:p>
        </p:txBody>
      </p:sp>
    </p:spTree>
    <p:extLst>
      <p:ext uri="{BB962C8B-B14F-4D97-AF65-F5344CB8AC3E}">
        <p14:creationId xmlns:p14="http://schemas.microsoft.com/office/powerpoint/2010/main" val="3456920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sr-Latn-RS" baseline="0"/>
          </a:p>
        </p:txBody>
      </p:sp>
      <p:sp>
        <p:nvSpPr>
          <p:cNvPr id="4" name="Slide Number Placeholder 3"/>
          <p:cNvSpPr>
            <a:spLocks noGrp="1"/>
          </p:cNvSpPr>
          <p:nvPr>
            <p:ph type="sldNum" sz="quarter" idx="10"/>
          </p:nvPr>
        </p:nvSpPr>
        <p:spPr/>
        <p:txBody>
          <a:bodyPr/>
          <a:lstStyle/>
          <a:p>
            <a:fld id="{C75B7176-418D-4A0C-93BF-3175D60583F7}" type="slidenum">
              <a:rPr lang="en-US" smtClean="0"/>
              <a:t>44</a:t>
            </a:fld>
            <a:endParaRPr lang="en-US"/>
          </a:p>
        </p:txBody>
      </p:sp>
    </p:spTree>
    <p:extLst>
      <p:ext uri="{BB962C8B-B14F-4D97-AF65-F5344CB8AC3E}">
        <p14:creationId xmlns:p14="http://schemas.microsoft.com/office/powerpoint/2010/main" val="127044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Zašto je ova slika smešna</a:t>
            </a:r>
          </a:p>
          <a:p>
            <a:pPr marL="628650" lvl="1" indent="-171450">
              <a:buFont typeface="Arial" pitchFamily="34" charset="0"/>
              <a:buChar char="•"/>
            </a:pPr>
            <a:r>
              <a:rPr lang="sr-Latn-RS"/>
              <a:t>Vaga</a:t>
            </a:r>
          </a:p>
          <a:p>
            <a:pPr marL="628650" lvl="1" indent="-171450">
              <a:buFont typeface="Arial" pitchFamily="34" charset="0"/>
              <a:buChar char="•"/>
            </a:pPr>
            <a:r>
              <a:rPr lang="sr-Latn-RS"/>
              <a:t>Obama</a:t>
            </a:r>
          </a:p>
          <a:p>
            <a:pPr marL="628650" lvl="1" indent="-171450">
              <a:buFont typeface="Arial" pitchFamily="34" charset="0"/>
              <a:buChar char="•"/>
            </a:pPr>
            <a:r>
              <a:rPr lang="sr-Latn-RS"/>
              <a:t>Predsednik</a:t>
            </a:r>
            <a:r>
              <a:rPr lang="sr-Latn-RS" baseline="0"/>
              <a:t> USA</a:t>
            </a:r>
          </a:p>
          <a:p>
            <a:pPr marL="628650" lvl="1" indent="-171450">
              <a:buFont typeface="Arial" pitchFamily="34" charset="0"/>
              <a:buChar char="•"/>
            </a:pPr>
            <a:r>
              <a:rPr lang="sr-Latn-RS" baseline="0"/>
              <a:t>Ljudi koji se smeju u pozadini</a:t>
            </a:r>
          </a:p>
          <a:p>
            <a:pPr marL="628650" lvl="1" indent="-171450">
              <a:buFont typeface="Arial" pitchFamily="34" charset="0"/>
              <a:buChar char="•"/>
            </a:pPr>
            <a:endParaRPr lang="sr-Latn-RS" baseline="0"/>
          </a:p>
          <a:p>
            <a:pPr marL="171450" lvl="0" indent="-171450">
              <a:buFont typeface="Arial" pitchFamily="34" charset="0"/>
              <a:buChar char="•"/>
            </a:pPr>
            <a:r>
              <a:rPr lang="sr-Latn-RS" baseline="0"/>
              <a:t>Mi smo još veoma daleko od sistema koji bi mogao da ima ovoliko razumevanje </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45</a:t>
            </a:fld>
            <a:endParaRPr lang="en-US"/>
          </a:p>
        </p:txBody>
      </p:sp>
    </p:spTree>
    <p:extLst>
      <p:ext uri="{BB962C8B-B14F-4D97-AF65-F5344CB8AC3E}">
        <p14:creationId xmlns:p14="http://schemas.microsoft.com/office/powerpoint/2010/main" val="73196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47</a:t>
            </a:fld>
            <a:endParaRPr lang="en-US"/>
          </a:p>
        </p:txBody>
      </p:sp>
    </p:spTree>
    <p:extLst>
      <p:ext uri="{BB962C8B-B14F-4D97-AF65-F5344CB8AC3E}">
        <p14:creationId xmlns:p14="http://schemas.microsoft.com/office/powerpoint/2010/main" val="2584153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Fokus</a:t>
            </a:r>
          </a:p>
          <a:p>
            <a:pPr marL="628650" lvl="1" indent="-171450">
              <a:buFont typeface="Arial" pitchFamily="34" charset="0"/>
              <a:buChar char="•"/>
            </a:pPr>
            <a:r>
              <a:rPr lang="sr-Latn-RS"/>
              <a:t>Ako se osoba koju snimate pomera, kamere su danas opremljene softverom koji omogućava automatski</a:t>
            </a:r>
            <a:r>
              <a:rPr lang="sr-Latn-RS" baseline="0"/>
              <a:t> fokus na lice</a:t>
            </a:r>
          </a:p>
          <a:p>
            <a:pPr marL="628650" lvl="1" indent="-171450">
              <a:buFont typeface="Arial" pitchFamily="34" charset="0"/>
              <a:buChar char="•"/>
            </a:pPr>
            <a:r>
              <a:rPr lang="sr-Latn-RS" baseline="0"/>
              <a:t>Na ovaj način kamera brzo prati lice dok se pomera i ovo dosta unapređuje njene performanse</a:t>
            </a:r>
          </a:p>
          <a:p>
            <a:pPr marL="628650" lvl="1" indent="-171450">
              <a:buFont typeface="Arial" pitchFamily="34" charset="0"/>
              <a:buChar char="•"/>
            </a:pPr>
            <a:r>
              <a:rPr lang="sr-Latn-RS" baseline="0"/>
              <a:t>Na primer, između ostalog pobojšava koliki je exposure i podešava odgovarajući brightness i optimizuje fleš. Takođe su sposobne da uklone crvene oči automatski.</a:t>
            </a:r>
            <a:r>
              <a:rPr lang="sr-Latn-RS"/>
              <a:t> </a:t>
            </a:r>
          </a:p>
          <a:p>
            <a:pPr marL="171450" indent="-171450">
              <a:buFont typeface="Arial" pitchFamily="34" charset="0"/>
              <a:buChar char="•"/>
            </a:pPr>
            <a:r>
              <a:rPr lang="sr-Latn-RS"/>
              <a:t>Smart cropping</a:t>
            </a:r>
            <a:endParaRPr lang="en-US"/>
          </a:p>
          <a:p>
            <a:pPr marL="628650" lvl="1" indent="-171450">
              <a:buFont typeface="Arial" pitchFamily="34" charset="0"/>
              <a:buChar char="•"/>
            </a:pPr>
            <a:r>
              <a:rPr lang="sr-Latn-RS"/>
              <a:t>A</a:t>
            </a:r>
            <a:r>
              <a:rPr lang="en-US" err="1"/>
              <a:t>ko</a:t>
            </a:r>
            <a:r>
              <a:rPr lang="en-US"/>
              <a:t> </a:t>
            </a:r>
            <a:r>
              <a:rPr lang="en-US" err="1"/>
              <a:t>treba</a:t>
            </a:r>
            <a:r>
              <a:rPr lang="en-US"/>
              <a:t> da </a:t>
            </a:r>
            <a:r>
              <a:rPr lang="en-US" err="1"/>
              <a:t>promenimo</a:t>
            </a:r>
            <a:r>
              <a:rPr lang="en-US"/>
              <a:t> </a:t>
            </a:r>
            <a:r>
              <a:rPr lang="en-US" err="1"/>
              <a:t>dimenzije</a:t>
            </a:r>
            <a:r>
              <a:rPr lang="en-US" baseline="0"/>
              <a:t> </a:t>
            </a:r>
            <a:r>
              <a:rPr lang="en-US" baseline="0" err="1"/>
              <a:t>slici</a:t>
            </a:r>
            <a:r>
              <a:rPr lang="sr-Latn-RS" baseline="0"/>
              <a:t> pri čemu menjamo aspect ratio</a:t>
            </a:r>
            <a:r>
              <a:rPr lang="en-US" baseline="0"/>
              <a:t>, </a:t>
            </a:r>
            <a:r>
              <a:rPr lang="en-US" baseline="0" err="1"/>
              <a:t>npr</a:t>
            </a:r>
            <a:r>
              <a:rPr lang="en-US" baseline="0"/>
              <a:t>. da </a:t>
            </a:r>
            <a:r>
              <a:rPr lang="en-US" baseline="0" err="1"/>
              <a:t>napravimo</a:t>
            </a:r>
            <a:r>
              <a:rPr lang="en-US" baseline="0"/>
              <a:t> </a:t>
            </a:r>
            <a:r>
              <a:rPr lang="en-US" sz="1200" b="0" i="0" kern="1200">
                <a:solidFill>
                  <a:schemeClr val="tx1"/>
                </a:solidFill>
                <a:effectLst/>
                <a:latin typeface="+mn-lt"/>
                <a:ea typeface="+mn-ea"/>
                <a:cs typeface="+mn-cs"/>
              </a:rPr>
              <a:t>thumbnail, </a:t>
            </a:r>
            <a:r>
              <a:rPr lang="en-US" sz="1200" b="0" i="0" kern="1200" err="1">
                <a:solidFill>
                  <a:schemeClr val="tx1"/>
                </a:solidFill>
                <a:effectLst/>
                <a:latin typeface="+mn-lt"/>
                <a:ea typeface="+mn-ea"/>
                <a:cs typeface="+mn-cs"/>
              </a:rPr>
              <a:t>onda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moramo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primeniti</a:t>
            </a:r>
            <a:r>
              <a:rPr lang="en-US" sz="1200" b="0" i="0" kern="1200" baseline="0">
                <a:solidFill>
                  <a:schemeClr val="tx1"/>
                </a:solidFill>
                <a:effectLst/>
                <a:latin typeface="+mn-lt"/>
                <a:ea typeface="+mn-ea"/>
                <a:cs typeface="+mn-cs"/>
              </a:rPr>
              <a:t> cropping </a:t>
            </a:r>
            <a:r>
              <a:rPr lang="en-US" sz="1200" b="0" i="0" kern="1200" baseline="0" err="1">
                <a:solidFill>
                  <a:schemeClr val="tx1"/>
                </a:solidFill>
                <a:effectLst/>
                <a:latin typeface="+mn-lt"/>
                <a:ea typeface="+mn-ea"/>
                <a:cs typeface="+mn-cs"/>
              </a:rPr>
              <a:t>kako</a:t>
            </a:r>
            <a:r>
              <a:rPr lang="en-US" sz="1200" b="0" i="0" kern="1200" baseline="0">
                <a:solidFill>
                  <a:schemeClr val="tx1"/>
                </a:solidFill>
                <a:effectLst/>
                <a:latin typeface="+mn-lt"/>
                <a:ea typeface="+mn-ea"/>
                <a:cs typeface="+mn-cs"/>
              </a:rPr>
              <a:t> ne </a:t>
            </a:r>
            <a:r>
              <a:rPr lang="en-US" sz="1200" b="0" i="0" kern="1200" baseline="0" err="1">
                <a:solidFill>
                  <a:schemeClr val="tx1"/>
                </a:solidFill>
                <a:effectLst/>
                <a:latin typeface="+mn-lt"/>
                <a:ea typeface="+mn-ea"/>
                <a:cs typeface="+mn-cs"/>
              </a:rPr>
              <a:t>bismo</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izobli</a:t>
            </a:r>
            <a:r>
              <a:rPr lang="sr-Latn-RS" sz="1200" b="0" i="0" kern="1200" baseline="0">
                <a:solidFill>
                  <a:schemeClr val="tx1"/>
                </a:solidFill>
                <a:effectLst/>
                <a:latin typeface="+mn-lt"/>
                <a:ea typeface="+mn-ea"/>
                <a:cs typeface="+mn-cs"/>
              </a:rPr>
              <a:t>čili sliku</a:t>
            </a:r>
          </a:p>
          <a:p>
            <a:pPr marL="628650" lvl="1" indent="-171450">
              <a:buFont typeface="Arial" pitchFamily="34" charset="0"/>
              <a:buChar char="•"/>
            </a:pPr>
            <a:r>
              <a:rPr lang="sr-Latn-RS" sz="1200" b="0" i="0" kern="1200" baseline="0">
                <a:solidFill>
                  <a:schemeClr val="tx1"/>
                </a:solidFill>
                <a:effectLst/>
                <a:latin typeface="+mn-lt"/>
                <a:ea typeface="+mn-ea"/>
                <a:cs typeface="+mn-cs"/>
              </a:rPr>
              <a:t>Smart crop je način da inteligentno procenimo šta je najvažniji deo slike i da ga zadržimo u fokusu dok ostatak slike isečemo</a:t>
            </a:r>
          </a:p>
          <a:p>
            <a:pPr marL="628650" lvl="1" indent="-171450">
              <a:buFont typeface="Arial" pitchFamily="34" charset="0"/>
              <a:buChar char="•"/>
            </a:pPr>
            <a:r>
              <a:rPr lang="sr-Latn-RS" sz="1200" b="0" i="0" kern="1200" baseline="0">
                <a:solidFill>
                  <a:schemeClr val="tx1"/>
                </a:solidFill>
                <a:effectLst/>
                <a:latin typeface="+mn-lt"/>
                <a:ea typeface="+mn-ea"/>
                <a:cs typeface="+mn-cs"/>
              </a:rPr>
              <a:t>Obično je prvo što se gleda da li postoji lice ili više lica na slici</a:t>
            </a:r>
          </a:p>
          <a:p>
            <a:pPr marL="171450" lvl="0" indent="-171450">
              <a:buFont typeface="Arial" pitchFamily="34" charset="0"/>
              <a:buChar char="•"/>
            </a:pPr>
            <a:r>
              <a:rPr lang="sr-Latn-RS" b="0" i="0" kern="1200" baseline="0">
                <a:solidFill>
                  <a:schemeClr val="tx1"/>
                </a:solidFill>
                <a:effectLst/>
                <a:latin typeface="+mn-lt"/>
                <a:ea typeface="+mn-ea"/>
                <a:cs typeface="+mn-cs"/>
              </a:rPr>
              <a:t>Donja desna slika – face swap na Snapchat-u</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48</a:t>
            </a:fld>
            <a:endParaRPr lang="en-US"/>
          </a:p>
        </p:txBody>
      </p:sp>
    </p:spTree>
    <p:extLst>
      <p:ext uri="{BB962C8B-B14F-4D97-AF65-F5344CB8AC3E}">
        <p14:creationId xmlns:p14="http://schemas.microsoft.com/office/powerpoint/2010/main" val="3119042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a:t>https://thetechjournal.com/how-to/tutorial-face-swap-snapchat.xhtml</a:t>
            </a:r>
          </a:p>
        </p:txBody>
      </p:sp>
      <p:sp>
        <p:nvSpPr>
          <p:cNvPr id="4" name="Slide Number Placeholder 3"/>
          <p:cNvSpPr>
            <a:spLocks noGrp="1"/>
          </p:cNvSpPr>
          <p:nvPr>
            <p:ph type="sldNum" sz="quarter" idx="10"/>
          </p:nvPr>
        </p:nvSpPr>
        <p:spPr/>
        <p:txBody>
          <a:bodyPr/>
          <a:lstStyle/>
          <a:p>
            <a:fld id="{C75B7176-418D-4A0C-93BF-3175D60583F7}" type="slidenum">
              <a:rPr lang="en-US" smtClean="0"/>
              <a:t>49</a:t>
            </a:fld>
            <a:endParaRPr lang="en-US"/>
          </a:p>
        </p:txBody>
      </p:sp>
    </p:spTree>
    <p:extLst>
      <p:ext uri="{BB962C8B-B14F-4D97-AF65-F5344CB8AC3E}">
        <p14:creationId xmlns:p14="http://schemas.microsoft.com/office/powerpoint/2010/main" val="3863230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Kad god se detektuje osmeh, kamera automatski snimi sliku</a:t>
            </a:r>
          </a:p>
          <a:p>
            <a:pPr marL="171450" indent="-171450">
              <a:buFont typeface="Arial" pitchFamily="34" charset="0"/>
              <a:buChar char="•"/>
            </a:pPr>
            <a:r>
              <a:rPr lang="sr-Latn-RS"/>
              <a:t>Možete čak povećavati i nivo osmeha – high/medium/low</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50</a:t>
            </a:fld>
            <a:endParaRPr lang="en-US"/>
          </a:p>
        </p:txBody>
      </p:sp>
    </p:spTree>
    <p:extLst>
      <p:ext uri="{BB962C8B-B14F-4D97-AF65-F5344CB8AC3E}">
        <p14:creationId xmlns:p14="http://schemas.microsoft.com/office/powerpoint/2010/main" val="3242353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Samo uđete u radnju i pokupite</a:t>
            </a:r>
            <a:r>
              <a:rPr lang="sr-Latn-RS" baseline="0"/>
              <a:t> šta želite, to bude prepoznato i automatski naplaćeno</a:t>
            </a:r>
          </a:p>
          <a:p>
            <a:pPr marL="171450" indent="-171450">
              <a:buFont typeface="Arial" pitchFamily="34" charset="0"/>
              <a:buChar char="•"/>
            </a:pPr>
            <a:r>
              <a:rPr lang="sr-Latn-RS" baseline="0"/>
              <a:t>Nema čekanja u redu na kasi</a:t>
            </a:r>
          </a:p>
          <a:p>
            <a:pPr marL="171450" indent="-171450">
              <a:buFont typeface="Arial" pitchFamily="34" charset="0"/>
              <a:buChar char="•"/>
            </a:pPr>
            <a:r>
              <a:rPr lang="sr-Latn-RS" baseline="0"/>
              <a:t>Sistem je baziran na tehnikama računarske vizije i </a:t>
            </a:r>
            <a:r>
              <a:rPr lang="sr-Latn-RS" i="1" baseline="0"/>
              <a:t>deep learning</a:t>
            </a:r>
            <a:r>
              <a:rPr lang="sr-Latn-RS" i="0" baseline="0"/>
              <a:t>-a</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51</a:t>
            </a:fld>
            <a:endParaRPr lang="en-US"/>
          </a:p>
        </p:txBody>
      </p:sp>
    </p:spTree>
    <p:extLst>
      <p:ext uri="{BB962C8B-B14F-4D97-AF65-F5344CB8AC3E}">
        <p14:creationId xmlns:p14="http://schemas.microsoft.com/office/powerpoint/2010/main" val="2742371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sr-Latn-RS"/>
              <a:t>Sada ćemo predstaviti</a:t>
            </a:r>
            <a:r>
              <a:rPr lang="sr-Latn-RS" baseline="0"/>
              <a:t> niz problema koji su laki za ljude, a teški za računare</a:t>
            </a:r>
            <a:endParaRPr lang="en-US"/>
          </a:p>
          <a:p>
            <a:pPr marL="171450" lvl="0" indent="-171450">
              <a:buFontTx/>
              <a:buChar char="-"/>
            </a:pPr>
            <a:endParaRPr lang="sr-Latn-RS" i="0" baseline="0"/>
          </a:p>
          <a:p>
            <a:pPr marL="171450" lvl="0" indent="-171450">
              <a:buFontTx/>
              <a:buChar char="-"/>
            </a:pPr>
            <a:endParaRPr lang="sr-Latn-RS" i="0" baseline="0"/>
          </a:p>
          <a:p>
            <a:pPr marL="171450" lvl="0" indent="-171450">
              <a:buFontTx/>
              <a:buChar char="-"/>
            </a:pPr>
            <a:r>
              <a:rPr lang="sr-Latn-RS" i="0" baseline="0"/>
              <a:t>Uzmimo za primer OCR</a:t>
            </a:r>
          </a:p>
          <a:p>
            <a:pPr marL="171450" lvl="0" indent="-171450">
              <a:buFontTx/>
              <a:buChar char="-"/>
            </a:pPr>
            <a:r>
              <a:rPr lang="sr-Latn-RS" i="0" baseline="0"/>
              <a:t>Cilj je da na osnovu slika cifara</a:t>
            </a:r>
            <a:r>
              <a:rPr lang="en-US" i="0" baseline="0"/>
              <a:t> </a:t>
            </a:r>
            <a:r>
              <a:rPr lang="en-US" i="0" baseline="0" err="1"/>
              <a:t>kazemo</a:t>
            </a:r>
            <a:r>
              <a:rPr lang="en-US" i="0" baseline="0"/>
              <a:t> o </a:t>
            </a:r>
            <a:r>
              <a:rPr lang="en-US" i="0" baseline="0" err="1"/>
              <a:t>kojoj</a:t>
            </a:r>
            <a:r>
              <a:rPr lang="en-US" i="0" baseline="0"/>
              <a:t> se </a:t>
            </a:r>
            <a:r>
              <a:rPr lang="en-US" i="0" baseline="0" err="1"/>
              <a:t>cifri</a:t>
            </a:r>
            <a:r>
              <a:rPr lang="en-US" i="0" baseline="0"/>
              <a:t> </a:t>
            </a:r>
            <a:r>
              <a:rPr lang="en-US" i="0" baseline="0" err="1"/>
              <a:t>radi</a:t>
            </a:r>
            <a:r>
              <a:rPr lang="en-US" i="0" baseline="0"/>
              <a:t> (da </a:t>
            </a:r>
            <a:r>
              <a:rPr lang="en-US" i="0" baseline="0" err="1"/>
              <a:t>slike</a:t>
            </a:r>
            <a:r>
              <a:rPr lang="en-US" i="0" baseline="0"/>
              <a:t> </a:t>
            </a:r>
            <a:r>
              <a:rPr lang="en-US" i="0" baseline="0" err="1"/>
              <a:t>klasifikujemo</a:t>
            </a:r>
            <a:r>
              <a:rPr lang="en-US" i="0" baseline="0"/>
              <a:t> u </a:t>
            </a:r>
            <a:r>
              <a:rPr lang="en-US" i="0" baseline="0" err="1"/>
              <a:t>jednu</a:t>
            </a:r>
            <a:r>
              <a:rPr lang="en-US" i="0" baseline="0"/>
              <a:t> od 10 </a:t>
            </a:r>
            <a:r>
              <a:rPr lang="en-US" i="0" baseline="0" err="1"/>
              <a:t>predefinisanih</a:t>
            </a:r>
            <a:r>
              <a:rPr lang="en-US" i="0" baseline="0"/>
              <a:t> </a:t>
            </a:r>
            <a:r>
              <a:rPr lang="en-US" i="0" baseline="0" err="1"/>
              <a:t>klasa</a:t>
            </a:r>
            <a:r>
              <a:rPr lang="en-US" i="0" baseline="0"/>
              <a:t>)</a:t>
            </a:r>
            <a:endParaRPr lang="sr-Latn-RS" i="0" baseline="0"/>
          </a:p>
          <a:p>
            <a:pPr marL="171450" lvl="0" indent="-171450">
              <a:buFontTx/>
              <a:buChar char="-"/>
            </a:pPr>
            <a:r>
              <a:rPr lang="sr-Latn-RS" i="0" baseline="0"/>
              <a:t>Ljudi pišu cifre na različite načine, ali ovo je relativno lak zadatak za ljude (mi</a:t>
            </a:r>
            <a:r>
              <a:rPr lang="en-US" i="0" baseline="0"/>
              <a:t> </a:t>
            </a:r>
            <a:r>
              <a:rPr lang="en-US" i="0" baseline="0" err="1"/>
              <a:t>smo</a:t>
            </a:r>
            <a:r>
              <a:rPr lang="en-US" i="0" baseline="0"/>
              <a:t> </a:t>
            </a:r>
            <a:r>
              <a:rPr lang="en-US" i="0" baseline="0" err="1"/>
              <a:t>prili</a:t>
            </a:r>
            <a:r>
              <a:rPr lang="sr-Latn-RS" i="0" baseline="0"/>
              <a:t>čno dobri u prepoznavanju obrazaca). </a:t>
            </a:r>
          </a:p>
          <a:p>
            <a:pPr marL="171450" lvl="0" indent="-171450">
              <a:buFontTx/>
              <a:buChar char="-"/>
            </a:pPr>
            <a:r>
              <a:rPr lang="sr-Latn-RS" i="0" baseline="0"/>
              <a:t>Generalno, čovek će da napravi grešku u oko 2.5% slučajeva.</a:t>
            </a:r>
          </a:p>
          <a:p>
            <a:pPr marL="171450" lvl="0" indent="-171450">
              <a:buFontTx/>
              <a:buChar char="-"/>
            </a:pPr>
            <a:r>
              <a:rPr lang="sr-Latn-RS" i="0" baseline="0"/>
              <a:t>Kako bi računar pristupio ovom zadatku</a:t>
            </a:r>
            <a:r>
              <a:rPr lang="en-US" i="0" baseline="0"/>
              <a:t>?</a:t>
            </a:r>
            <a:r>
              <a:rPr lang="sr-Latn-RS" i="0" baseline="0"/>
              <a:t> Želeli bismo performanse barem iste kao što bi imao ljudski operater kako bismo automatizovali proces ili možda čak i bolje</a:t>
            </a:r>
          </a:p>
          <a:p>
            <a:pPr marL="171450" lvl="0" indent="-171450">
              <a:buFontTx/>
              <a:buChar char="-"/>
            </a:pPr>
            <a:r>
              <a:rPr lang="sr-Latn-RS" i="0" baseline="0"/>
              <a:t>Jedan način da pristupimo ovom problemu je da pažljivo ručno kreiramo pravila na osnovu oblika povučenih poteza ali, usled velike varijabilnosti u različitim rukopisima ovo bi dovelo do eksplozije pravila, izuzetaka od pravila i generalno imalo loše performanse. </a:t>
            </a:r>
          </a:p>
          <a:p>
            <a:pPr marL="171450" lvl="0" indent="-171450">
              <a:buFontTx/>
              <a:buChar char="-"/>
            </a:pPr>
            <a:r>
              <a:rPr lang="sr-Latn-RS" i="0" baseline="0"/>
              <a:t>Kako biste pristupali OCR problemu</a:t>
            </a:r>
            <a:r>
              <a:rPr lang="en-US" i="0" baseline="0"/>
              <a:t>?</a:t>
            </a:r>
            <a:endParaRPr lang="sr-Latn-RS" i="0" baseline="0"/>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5</a:t>
            </a:fld>
            <a:endParaRPr lang="en-US"/>
          </a:p>
        </p:txBody>
      </p:sp>
    </p:spTree>
    <p:extLst>
      <p:ext uri="{BB962C8B-B14F-4D97-AF65-F5344CB8AC3E}">
        <p14:creationId xmlns:p14="http://schemas.microsoft.com/office/powerpoint/2010/main" val="52202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a:t>Dakle, računarska vizija je veoma važna oblast, ima cilj veći</a:t>
            </a:r>
            <a:r>
              <a:rPr lang="sr-Latn-RS" baseline="0"/>
              <a:t> od čistog </a:t>
            </a:r>
            <a:r>
              <a:rPr lang="sr-Latn-RS"/>
              <a:t>razumevanja</a:t>
            </a:r>
            <a:r>
              <a:rPr lang="sr-Latn-RS" baseline="0"/>
              <a:t> inteligentnog ponašanja – ima primenu u robotici, medicini i olakšava naš život na veoma različite načine</a:t>
            </a: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54</a:t>
            </a:fld>
            <a:endParaRPr lang="en-US"/>
          </a:p>
        </p:txBody>
      </p:sp>
    </p:spTree>
    <p:extLst>
      <p:ext uri="{BB962C8B-B14F-4D97-AF65-F5344CB8AC3E}">
        <p14:creationId xmlns:p14="http://schemas.microsoft.com/office/powerpoint/2010/main" val="1164787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err="1"/>
              <a:t>SIiIT</a:t>
            </a:r>
            <a:r>
              <a:rPr lang="sr-Latn-RS"/>
              <a:t>:</a:t>
            </a:r>
          </a:p>
          <a:p>
            <a:pPr marL="628650" lvl="1" indent="-171450">
              <a:buFont typeface="Arial" pitchFamily="34" charset="0"/>
              <a:buChar char="•"/>
            </a:pPr>
            <a:r>
              <a:rPr lang="sr-Latn-RS"/>
              <a:t>Projekat</a:t>
            </a:r>
          </a:p>
          <a:p>
            <a:pPr marL="628650" lvl="1" indent="-171450">
              <a:buFont typeface="Arial" pitchFamily="34" charset="0"/>
              <a:buChar char="•"/>
            </a:pPr>
            <a:r>
              <a:rPr lang="sr-Latn-RS"/>
              <a:t>Predefinisani</a:t>
            </a:r>
            <a:r>
              <a:rPr lang="sr-Latn-RS" baseline="0"/>
              <a:t> projekti za 6. 7 i 8 sa olakšanom prijavom</a:t>
            </a:r>
          </a:p>
          <a:p>
            <a:pPr marL="628650" lvl="1" indent="-171450">
              <a:buFont typeface="Arial" pitchFamily="34" charset="0"/>
              <a:buChar char="•"/>
            </a:pPr>
            <a:r>
              <a:rPr lang="sr-Latn-RS" baseline="0"/>
              <a:t>Obavezna prijava bez obzira o kom projektu je reč, naknadne prijave neće biti prihvatane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err="1"/>
              <a:t>SIiIT</a:t>
            </a:r>
            <a:r>
              <a:rPr lang="sr-Latn-RS"/>
              <a:t> smer: prvi rok – u istom terminu kada branite projekat, asistenti će vas pitati i teoriju usmeno. Isključivo u ovom roku, pitanja će biti ograničena na oblasti pokrivene vašim projektom</a:t>
            </a:r>
          </a:p>
          <a:p>
            <a:pPr marL="628650" lvl="1" indent="-171450">
              <a:buFont typeface="Arial"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C75B7176-418D-4A0C-93BF-3175D60583F7}" type="slidenum">
              <a:rPr lang="en-US" smtClean="0"/>
              <a:t>55</a:t>
            </a:fld>
            <a:endParaRPr lang="en-US"/>
          </a:p>
        </p:txBody>
      </p:sp>
    </p:spTree>
    <p:extLst>
      <p:ext uri="{BB962C8B-B14F-4D97-AF65-F5344CB8AC3E}">
        <p14:creationId xmlns:p14="http://schemas.microsoft.com/office/powerpoint/2010/main" val="84716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sr-Latn-RS"/>
              <a:t>Sada ćemo predstaviti</a:t>
            </a:r>
            <a:r>
              <a:rPr lang="sr-Latn-RS" baseline="0"/>
              <a:t> niz problema koji su laki za ljude, a teški za računare</a:t>
            </a:r>
            <a:endParaRPr lang="en-US"/>
          </a:p>
          <a:p>
            <a:pPr marL="171450" lvl="0" indent="-171450">
              <a:buFontTx/>
              <a:buChar char="-"/>
            </a:pPr>
            <a:endParaRPr lang="sr-Latn-RS" i="0" baseline="0"/>
          </a:p>
          <a:p>
            <a:pPr marL="171450" lvl="0" indent="-171450">
              <a:buFontTx/>
              <a:buChar char="-"/>
            </a:pPr>
            <a:endParaRPr lang="sr-Latn-RS" i="0" baseline="0"/>
          </a:p>
          <a:p>
            <a:pPr marL="171450" lvl="0" indent="-171450">
              <a:buFontTx/>
              <a:buChar char="-"/>
            </a:pPr>
            <a:r>
              <a:rPr lang="sr-Latn-RS" i="0" baseline="0"/>
              <a:t>Uzmimo za primer OCR</a:t>
            </a:r>
          </a:p>
          <a:p>
            <a:pPr marL="171450" lvl="0" indent="-171450">
              <a:buFontTx/>
              <a:buChar char="-"/>
            </a:pPr>
            <a:r>
              <a:rPr lang="sr-Latn-RS" i="0" baseline="0"/>
              <a:t>Cilj je da na osnovu slika cifara</a:t>
            </a:r>
            <a:r>
              <a:rPr lang="en-US" i="0" baseline="0"/>
              <a:t> </a:t>
            </a:r>
            <a:r>
              <a:rPr lang="en-US" i="0" baseline="0" err="1"/>
              <a:t>kazemo</a:t>
            </a:r>
            <a:r>
              <a:rPr lang="en-US" i="0" baseline="0"/>
              <a:t> o </a:t>
            </a:r>
            <a:r>
              <a:rPr lang="en-US" i="0" baseline="0" err="1"/>
              <a:t>kojoj</a:t>
            </a:r>
            <a:r>
              <a:rPr lang="en-US" i="0" baseline="0"/>
              <a:t> se </a:t>
            </a:r>
            <a:r>
              <a:rPr lang="en-US" i="0" baseline="0" err="1"/>
              <a:t>cifri</a:t>
            </a:r>
            <a:r>
              <a:rPr lang="en-US" i="0" baseline="0"/>
              <a:t> </a:t>
            </a:r>
            <a:r>
              <a:rPr lang="en-US" i="0" baseline="0" err="1"/>
              <a:t>radi</a:t>
            </a:r>
            <a:r>
              <a:rPr lang="en-US" i="0" baseline="0"/>
              <a:t> (da </a:t>
            </a:r>
            <a:r>
              <a:rPr lang="en-US" i="0" baseline="0" err="1"/>
              <a:t>slike</a:t>
            </a:r>
            <a:r>
              <a:rPr lang="en-US" i="0" baseline="0"/>
              <a:t> </a:t>
            </a:r>
            <a:r>
              <a:rPr lang="en-US" i="0" baseline="0" err="1"/>
              <a:t>klasifikujemo</a:t>
            </a:r>
            <a:r>
              <a:rPr lang="en-US" i="0" baseline="0"/>
              <a:t> u </a:t>
            </a:r>
            <a:r>
              <a:rPr lang="en-US" i="0" baseline="0" err="1"/>
              <a:t>jednu</a:t>
            </a:r>
            <a:r>
              <a:rPr lang="en-US" i="0" baseline="0"/>
              <a:t> od 10 </a:t>
            </a:r>
            <a:r>
              <a:rPr lang="en-US" i="0" baseline="0" err="1"/>
              <a:t>predefinisanih</a:t>
            </a:r>
            <a:r>
              <a:rPr lang="en-US" i="0" baseline="0"/>
              <a:t> </a:t>
            </a:r>
            <a:r>
              <a:rPr lang="en-US" i="0" baseline="0" err="1"/>
              <a:t>klasa</a:t>
            </a:r>
            <a:r>
              <a:rPr lang="en-US" i="0" baseline="0"/>
              <a:t>)</a:t>
            </a:r>
            <a:endParaRPr lang="sr-Latn-RS" i="0" baseline="0"/>
          </a:p>
          <a:p>
            <a:pPr marL="171450" lvl="0" indent="-171450">
              <a:buFontTx/>
              <a:buChar char="-"/>
            </a:pPr>
            <a:r>
              <a:rPr lang="sr-Latn-RS" i="0" baseline="0"/>
              <a:t>Ljudi pišu cifre na različite načine, ali ovo je relativno lak zadatak za ljude (mi</a:t>
            </a:r>
            <a:r>
              <a:rPr lang="en-US" i="0" baseline="0"/>
              <a:t> </a:t>
            </a:r>
            <a:r>
              <a:rPr lang="en-US" i="0" baseline="0" err="1"/>
              <a:t>smo</a:t>
            </a:r>
            <a:r>
              <a:rPr lang="en-US" i="0" baseline="0"/>
              <a:t> </a:t>
            </a:r>
            <a:r>
              <a:rPr lang="en-US" i="0" baseline="0" err="1"/>
              <a:t>prili</a:t>
            </a:r>
            <a:r>
              <a:rPr lang="sr-Latn-RS" i="0" baseline="0"/>
              <a:t>čno dobri u prepoznavanju obrazaca). </a:t>
            </a:r>
          </a:p>
          <a:p>
            <a:pPr marL="171450" lvl="0" indent="-171450">
              <a:buFontTx/>
              <a:buChar char="-"/>
            </a:pPr>
            <a:r>
              <a:rPr lang="sr-Latn-RS" i="0" baseline="0"/>
              <a:t>Generalno, čovek će da napravi grešku u oko 2.5% slučajeva.</a:t>
            </a:r>
          </a:p>
          <a:p>
            <a:pPr marL="171450" lvl="0" indent="-171450">
              <a:buFontTx/>
              <a:buChar char="-"/>
            </a:pPr>
            <a:r>
              <a:rPr lang="sr-Latn-RS" i="0" baseline="0"/>
              <a:t>Kako bi računar pristupio ovom zadatku</a:t>
            </a:r>
            <a:r>
              <a:rPr lang="en-US" i="0" baseline="0"/>
              <a:t>?</a:t>
            </a:r>
            <a:r>
              <a:rPr lang="sr-Latn-RS" i="0" baseline="0"/>
              <a:t> Želeli bismo performanse barem iste kao što bi imao ljudski operater kako bismo automatizovali proces ili možda čak i bolje</a:t>
            </a:r>
          </a:p>
          <a:p>
            <a:pPr marL="171450" lvl="0" indent="-171450">
              <a:buFontTx/>
              <a:buChar char="-"/>
            </a:pPr>
            <a:r>
              <a:rPr lang="sr-Latn-RS" i="0" baseline="0"/>
              <a:t>Jedan način da pristupimo ovom problemu je da pažljivo ručno kreiramo pravila na osnovu oblika povučenih poteza ali, usled velike varijabilnosti u različitim rukopisima ovo bi dovelo do eksplozije pravila, izuzetaka od pravila i generalno imalo loše performanse. </a:t>
            </a:r>
          </a:p>
          <a:p>
            <a:pPr marL="171450" lvl="0" indent="-171450">
              <a:buFontTx/>
              <a:buChar char="-"/>
            </a:pPr>
            <a:r>
              <a:rPr lang="sr-Latn-RS" i="0" baseline="0"/>
              <a:t>Kako biste pristupali OCR problemu</a:t>
            </a:r>
            <a:r>
              <a:rPr lang="en-US" i="0" baseline="0"/>
              <a:t>?</a:t>
            </a:r>
            <a:endParaRPr lang="sr-Latn-RS" i="0" baseline="0"/>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6</a:t>
            </a:fld>
            <a:endParaRPr lang="en-US"/>
          </a:p>
        </p:txBody>
      </p:sp>
    </p:spTree>
    <p:extLst>
      <p:ext uri="{BB962C8B-B14F-4D97-AF65-F5344CB8AC3E}">
        <p14:creationId xmlns:p14="http://schemas.microsoft.com/office/powerpoint/2010/main" val="161470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sr-Latn-RS"/>
              <a:t>Sada ćemo predstaviti</a:t>
            </a:r>
            <a:r>
              <a:rPr lang="sr-Latn-RS" baseline="0"/>
              <a:t> niz problema koji su laki za ljude, a teški za računare</a:t>
            </a:r>
            <a:endParaRPr lang="en-US"/>
          </a:p>
          <a:p>
            <a:pPr marL="171450" lvl="0" indent="-171450">
              <a:buFontTx/>
              <a:buChar char="-"/>
            </a:pPr>
            <a:endParaRPr lang="sr-Latn-RS" i="0" baseline="0"/>
          </a:p>
          <a:p>
            <a:pPr marL="171450" lvl="0" indent="-171450">
              <a:buFontTx/>
              <a:buChar char="-"/>
            </a:pPr>
            <a:endParaRPr lang="sr-Latn-RS" i="0" baseline="0"/>
          </a:p>
          <a:p>
            <a:pPr marL="171450" lvl="0" indent="-171450">
              <a:buFontTx/>
              <a:buChar char="-"/>
            </a:pPr>
            <a:r>
              <a:rPr lang="sr-Latn-RS" i="0" baseline="0"/>
              <a:t>Uzmimo za primer OCR</a:t>
            </a:r>
          </a:p>
          <a:p>
            <a:pPr marL="171450" lvl="0" indent="-171450">
              <a:buFontTx/>
              <a:buChar char="-"/>
            </a:pPr>
            <a:r>
              <a:rPr lang="sr-Latn-RS" i="0" baseline="0"/>
              <a:t>Cilj je da na osnovu slika cifara</a:t>
            </a:r>
            <a:r>
              <a:rPr lang="en-US" i="0" baseline="0"/>
              <a:t> </a:t>
            </a:r>
            <a:r>
              <a:rPr lang="en-US" i="0" baseline="0" err="1"/>
              <a:t>kazemo</a:t>
            </a:r>
            <a:r>
              <a:rPr lang="en-US" i="0" baseline="0"/>
              <a:t> o </a:t>
            </a:r>
            <a:r>
              <a:rPr lang="en-US" i="0" baseline="0" err="1"/>
              <a:t>kojoj</a:t>
            </a:r>
            <a:r>
              <a:rPr lang="en-US" i="0" baseline="0"/>
              <a:t> se </a:t>
            </a:r>
            <a:r>
              <a:rPr lang="en-US" i="0" baseline="0" err="1"/>
              <a:t>cifri</a:t>
            </a:r>
            <a:r>
              <a:rPr lang="en-US" i="0" baseline="0"/>
              <a:t> </a:t>
            </a:r>
            <a:r>
              <a:rPr lang="en-US" i="0" baseline="0" err="1"/>
              <a:t>radi</a:t>
            </a:r>
            <a:r>
              <a:rPr lang="en-US" i="0" baseline="0"/>
              <a:t> (da </a:t>
            </a:r>
            <a:r>
              <a:rPr lang="en-US" i="0" baseline="0" err="1"/>
              <a:t>slike</a:t>
            </a:r>
            <a:r>
              <a:rPr lang="en-US" i="0" baseline="0"/>
              <a:t> </a:t>
            </a:r>
            <a:r>
              <a:rPr lang="en-US" i="0" baseline="0" err="1"/>
              <a:t>klasifikujemo</a:t>
            </a:r>
            <a:r>
              <a:rPr lang="en-US" i="0" baseline="0"/>
              <a:t> u </a:t>
            </a:r>
            <a:r>
              <a:rPr lang="en-US" i="0" baseline="0" err="1"/>
              <a:t>jednu</a:t>
            </a:r>
            <a:r>
              <a:rPr lang="en-US" i="0" baseline="0"/>
              <a:t> od 10 </a:t>
            </a:r>
            <a:r>
              <a:rPr lang="en-US" i="0" baseline="0" err="1"/>
              <a:t>predefinisanih</a:t>
            </a:r>
            <a:r>
              <a:rPr lang="en-US" i="0" baseline="0"/>
              <a:t> </a:t>
            </a:r>
            <a:r>
              <a:rPr lang="en-US" i="0" baseline="0" err="1"/>
              <a:t>klasa</a:t>
            </a:r>
            <a:r>
              <a:rPr lang="en-US" i="0" baseline="0"/>
              <a:t>)</a:t>
            </a:r>
            <a:endParaRPr lang="sr-Latn-RS" i="0" baseline="0"/>
          </a:p>
          <a:p>
            <a:pPr marL="171450" lvl="0" indent="-171450">
              <a:buFontTx/>
              <a:buChar char="-"/>
            </a:pPr>
            <a:r>
              <a:rPr lang="sr-Latn-RS" i="0" baseline="0"/>
              <a:t>Ljudi pišu cifre na različite načine, ali ovo je relativno lak zadatak za ljude (mi</a:t>
            </a:r>
            <a:r>
              <a:rPr lang="en-US" i="0" baseline="0"/>
              <a:t> </a:t>
            </a:r>
            <a:r>
              <a:rPr lang="en-US" i="0" baseline="0" err="1"/>
              <a:t>smo</a:t>
            </a:r>
            <a:r>
              <a:rPr lang="en-US" i="0" baseline="0"/>
              <a:t> </a:t>
            </a:r>
            <a:r>
              <a:rPr lang="en-US" i="0" baseline="0" err="1"/>
              <a:t>prili</a:t>
            </a:r>
            <a:r>
              <a:rPr lang="sr-Latn-RS" i="0" baseline="0"/>
              <a:t>čno dobri u prepoznavanju obrazaca). </a:t>
            </a:r>
          </a:p>
          <a:p>
            <a:pPr marL="171450" lvl="0" indent="-171450">
              <a:buFontTx/>
              <a:buChar char="-"/>
            </a:pPr>
            <a:r>
              <a:rPr lang="sr-Latn-RS" i="0" baseline="0"/>
              <a:t>Generalno, čovek će da napravi grešku u oko 2.5% slučajeva.</a:t>
            </a:r>
          </a:p>
          <a:p>
            <a:pPr marL="171450" lvl="0" indent="-171450">
              <a:buFontTx/>
              <a:buChar char="-"/>
            </a:pPr>
            <a:r>
              <a:rPr lang="sr-Latn-RS" i="0" baseline="0"/>
              <a:t>Kako bi računar pristupio ovom zadatku</a:t>
            </a:r>
            <a:r>
              <a:rPr lang="en-US" i="0" baseline="0"/>
              <a:t>?</a:t>
            </a:r>
            <a:r>
              <a:rPr lang="sr-Latn-RS" i="0" baseline="0"/>
              <a:t> Želeli bismo performanse barem iste kao što bi imao ljudski operater kako bismo automatizovali proces ili možda čak i bolje</a:t>
            </a:r>
          </a:p>
          <a:p>
            <a:pPr marL="171450" lvl="0" indent="-171450">
              <a:buFontTx/>
              <a:buChar char="-"/>
            </a:pPr>
            <a:r>
              <a:rPr lang="sr-Latn-RS" i="0" baseline="0"/>
              <a:t>Jedan način da pristupimo ovom problemu je da pažljivo ručno kreiramo pravila na osnovu oblika povučenih poteza ali, usled velike varijabilnosti u različitim rukopisima ovo bi dovelo do eksplozije pravila, izuzetaka od pravila i generalno imalo loše performanse. </a:t>
            </a:r>
          </a:p>
          <a:p>
            <a:pPr marL="171450" lvl="0" indent="-171450">
              <a:buFontTx/>
              <a:buChar char="-"/>
            </a:pPr>
            <a:r>
              <a:rPr lang="sr-Latn-RS" i="0" baseline="0"/>
              <a:t>Kako biste pristupali OCR problemu</a:t>
            </a:r>
            <a:r>
              <a:rPr lang="en-US" i="0" baseline="0"/>
              <a:t>?</a:t>
            </a:r>
            <a:endParaRPr lang="sr-Latn-RS" i="0" baseline="0"/>
          </a:p>
          <a:p>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7</a:t>
            </a:fld>
            <a:endParaRPr lang="en-US"/>
          </a:p>
        </p:txBody>
      </p:sp>
    </p:spTree>
    <p:extLst>
      <p:ext uri="{BB962C8B-B14F-4D97-AF65-F5344CB8AC3E}">
        <p14:creationId xmlns:p14="http://schemas.microsoft.com/office/powerpoint/2010/main" val="256863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a:t>Primer: detekcija servera koji ne rade u klasteru</a:t>
                </a:r>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2000"/>
                  <a:t>Scenario: CPU ventilator na jednom serveru ne radi</a:t>
                </a:r>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2200"/>
                  <a:t>Manuelan proces:</a:t>
                </a:r>
              </a:p>
              <a:p>
                <a:pPr marL="576263" lvl="1" indent="-288925">
                  <a:spcAft>
                    <a:spcPts val="600"/>
                  </a:spcAft>
                  <a:buFont typeface="+mj-lt"/>
                  <a:buAutoNum type="arabicPeriod"/>
                </a:pPr>
                <a:r>
                  <a:rPr lang="sr-Latn-RS" sz="2000"/>
                  <a:t>Zamoliti eksperta da definiše pravilo</a:t>
                </a:r>
                <a:endParaRPr lang="en-US" sz="2000"/>
              </a:p>
              <a:p>
                <a:pPr marL="576263" lvl="1" indent="-288925">
                  <a:spcAft>
                    <a:spcPts val="600"/>
                  </a:spcAft>
                  <a:buFont typeface="+mj-lt"/>
                  <a:buAutoNum type="arabicPeriod"/>
                </a:pPr>
                <a:r>
                  <a:rPr lang="en-US" sz="2000" err="1"/>
                  <a:t>Implementacija</a:t>
                </a:r>
                <a:r>
                  <a:rPr lang="en-US" sz="2000"/>
                  <a:t>: </a:t>
                </a:r>
                <a:r>
                  <a:rPr lang="en-US" sz="2000" err="1"/>
                  <a:t>jezik</a:t>
                </a:r>
                <a:r>
                  <a:rPr lang="en-US" sz="2000"/>
                  <a:t> </a:t>
                </a:r>
                <a:r>
                  <a:rPr lang="en-US" sz="2000" err="1"/>
                  <a:t>za</a:t>
                </a:r>
                <a:r>
                  <a:rPr lang="en-US" sz="2000"/>
                  <a:t> </a:t>
                </a:r>
                <a:r>
                  <a:rPr lang="en-US" sz="2000" err="1"/>
                  <a:t>definisanje</a:t>
                </a:r>
                <a:r>
                  <a:rPr lang="en-US" sz="2000"/>
                  <a:t> </a:t>
                </a:r>
                <a:r>
                  <a:rPr lang="en-US" sz="2000" err="1"/>
                  <a:t>pravila</a:t>
                </a:r>
                <a:r>
                  <a:rPr lang="sr-Latn-RS" sz="2000" baseline="0"/>
                  <a:t> </a:t>
                </a:r>
                <a14:m>
                  <m:oMath xmlns:m="http://schemas.openxmlformats.org/officeDocument/2006/math">
                    <m:r>
                      <m:rPr>
                        <m:sty m:val="p"/>
                      </m:rPr>
                      <a:rPr lang="en-US" sz="1600">
                        <a:latin typeface="Cambria Math"/>
                      </a:rPr>
                      <m:t>if</m:t>
                    </m:r>
                    <m:r>
                      <a:rPr lang="en-US" sz="1600">
                        <a:latin typeface="Cambria Math"/>
                      </a:rPr>
                      <m:t> </m:t>
                    </m:r>
                    <m:r>
                      <m:rPr>
                        <m:sty m:val="p"/>
                      </m:rPr>
                      <a:rPr lang="en-US" sz="1600">
                        <a:latin typeface="Cambria Math"/>
                      </a:rPr>
                      <m:t>cpuLoad</m:t>
                    </m:r>
                    <m:r>
                      <a:rPr lang="en-US" sz="1600">
                        <a:latin typeface="Cambria Math"/>
                      </a:rPr>
                      <m:t>&lt;</m:t>
                    </m:r>
                    <m:r>
                      <a:rPr lang="en-US" sz="1600" i="1">
                        <a:latin typeface="Cambria Math"/>
                      </a:rPr>
                      <m:t>𝑡h</m:t>
                    </m:r>
                    <m:sSub>
                      <m:sSubPr>
                        <m:ctrlPr>
                          <a:rPr lang="en-US" sz="1600" i="1">
                            <a:latin typeface="Cambria Math" panose="02040503050406030204" pitchFamily="18" charset="0"/>
                          </a:rPr>
                        </m:ctrlPr>
                      </m:sSubPr>
                      <m:e>
                        <m:r>
                          <a:rPr lang="en-US" sz="1600" i="1">
                            <a:latin typeface="Cambria Math"/>
                          </a:rPr>
                          <m:t>𝑟</m:t>
                        </m:r>
                      </m:e>
                      <m:sub>
                        <m:r>
                          <a:rPr lang="en-US" sz="1600" i="1">
                            <a:latin typeface="Cambria Math"/>
                          </a:rPr>
                          <m:t>1</m:t>
                        </m:r>
                      </m:sub>
                    </m:sSub>
                    <m:r>
                      <a:rPr lang="en-US" sz="1600" i="1">
                        <a:latin typeface="Cambria Math"/>
                      </a:rPr>
                      <m:t> &amp;&amp; </m:t>
                    </m:r>
                    <m:r>
                      <a:rPr lang="en-US" sz="1600" i="1">
                        <a:latin typeface="Cambria Math"/>
                      </a:rPr>
                      <m:t>𝑇</m:t>
                    </m:r>
                    <m:r>
                      <a:rPr lang="en-US" sz="1600" i="1">
                        <a:latin typeface="Cambria Math"/>
                      </a:rPr>
                      <m:t>&gt;</m:t>
                    </m:r>
                    <m:r>
                      <a:rPr lang="en-US" sz="1600" i="1">
                        <a:latin typeface="Cambria Math"/>
                      </a:rPr>
                      <m:t>𝑡h</m:t>
                    </m:r>
                    <m:sSub>
                      <m:sSubPr>
                        <m:ctrlPr>
                          <a:rPr lang="en-US" sz="1600" i="1">
                            <a:latin typeface="Cambria Math" panose="02040503050406030204" pitchFamily="18" charset="0"/>
                          </a:rPr>
                        </m:ctrlPr>
                      </m:sSubPr>
                      <m:e>
                        <m:r>
                          <a:rPr lang="en-US" sz="1600" i="1">
                            <a:latin typeface="Cambria Math"/>
                          </a:rPr>
                          <m:t>𝑟</m:t>
                        </m:r>
                      </m:e>
                      <m:sub>
                        <m:r>
                          <a:rPr lang="en-US" sz="1600" i="1">
                            <a:latin typeface="Cambria Math"/>
                          </a:rPr>
                          <m:t>2</m:t>
                        </m:r>
                      </m:sub>
                    </m:sSub>
                    <m:r>
                      <a:rPr lang="en-US" sz="1600" i="1">
                        <a:latin typeface="Cambria Math"/>
                      </a:rPr>
                      <m:t>⇒</m:t>
                    </m:r>
                    <m:r>
                      <a:rPr lang="en-US" sz="1600" i="1">
                        <a:latin typeface="Cambria Math"/>
                      </a:rPr>
                      <m:t>𝐴𝑛𝑜𝑚𝑎𝑙𝑦</m:t>
                    </m:r>
                  </m:oMath>
                </a14:m>
                <a:endParaRPr lang="sr-Latn-RS" sz="1600"/>
              </a:p>
              <a:p>
                <a:pPr marL="0" lvl="0" indent="0">
                  <a:spcAft>
                    <a:spcPts val="600"/>
                  </a:spcAft>
                  <a:buFont typeface="+mj-lt"/>
                  <a:buNone/>
                </a:pPr>
                <a:endParaRPr lang="sr-Latn-RS" sz="1600"/>
              </a:p>
              <a:p>
                <a:pPr marL="173038" marR="0" lvl="0" indent="-342900" algn="l" defTabSz="914400" rtl="0" eaLnBrk="1" fontAlgn="auto" latinLnBrk="0" hangingPunct="1">
                  <a:lnSpc>
                    <a:spcPct val="100000"/>
                  </a:lnSpc>
                  <a:spcBef>
                    <a:spcPts val="0"/>
                  </a:spcBef>
                  <a:spcAft>
                    <a:spcPts val="600"/>
                  </a:spcAft>
                  <a:buClrTx/>
                  <a:buSzTx/>
                  <a:buFont typeface="Arial" pitchFamily="34" charset="0"/>
                  <a:buChar char="•"/>
                  <a:tabLst/>
                  <a:defRPr/>
                </a:pPr>
                <a:r>
                  <a:rPr lang="en-US" sz="2000" err="1"/>
                  <a:t>Nije</a:t>
                </a:r>
                <a:r>
                  <a:rPr lang="en-US" sz="2000"/>
                  <a:t> </a:t>
                </a:r>
                <a:r>
                  <a:rPr lang="en-US" sz="2000" err="1"/>
                  <a:t>skalabilno</a:t>
                </a:r>
                <a:r>
                  <a:rPr lang="en-US" sz="2000"/>
                  <a:t> (po </a:t>
                </a:r>
                <a:r>
                  <a:rPr lang="en-US" sz="2000" err="1"/>
                  <a:t>pitanju</a:t>
                </a:r>
                <a:r>
                  <a:rPr lang="en-US" sz="2000"/>
                  <a:t> </a:t>
                </a:r>
                <a:r>
                  <a:rPr lang="en-US" sz="2000" err="1"/>
                  <a:t>scenarija</a:t>
                </a:r>
                <a:r>
                  <a:rPr lang="en-US" sz="2000"/>
                  <a:t>, </a:t>
                </a:r>
                <a:r>
                  <a:rPr lang="en-US" sz="2000" err="1"/>
                  <a:t>pravila</a:t>
                </a:r>
                <a:r>
                  <a:rPr lang="en-US" sz="2000"/>
                  <a:t>, </a:t>
                </a:r>
                <a:r>
                  <a:rPr lang="en-US" sz="2000" err="1"/>
                  <a:t>obele</a:t>
                </a:r>
                <a:r>
                  <a:rPr lang="sr-Latn-RS" sz="2000" err="1"/>
                  <a:t>žja</a:t>
                </a:r>
                <a:r>
                  <a:rPr lang="sr-Latn-RS" sz="2000"/>
                  <a:t>, hardvera</a:t>
                </a:r>
                <a:r>
                  <a:rPr lang="en-US" sz="2000"/>
                  <a:t>)</a:t>
                </a:r>
                <a:r>
                  <a:rPr lang="sr-Latn-RS" sz="2000"/>
                  <a:t>. Statički, </a:t>
                </a:r>
                <a:r>
                  <a:rPr lang="sr-Latn-RS" sz="2000" err="1"/>
                  <a:t>neadaptivan</a:t>
                </a:r>
                <a:r>
                  <a:rPr lang="sr-Latn-RS" sz="2000"/>
                  <a:t> pristup. </a:t>
                </a:r>
                <a:r>
                  <a:rPr lang="sr-Latn-RS" sz="2000" err="1"/>
                  <a:t>Npr</a:t>
                </a:r>
                <a:r>
                  <a:rPr lang="sr-Latn-RS" sz="2000"/>
                  <a:t>: imaćemo </a:t>
                </a:r>
                <a:r>
                  <a:rPr lang="sr-Latn-RS" sz="2000" i="1"/>
                  <a:t>face </a:t>
                </a:r>
                <a:r>
                  <a:rPr lang="sr-Latn-RS" sz="2000" i="1" err="1"/>
                  <a:t>positives</a:t>
                </a:r>
                <a:r>
                  <a:rPr lang="sr-Latn-RS" sz="2000"/>
                  <a:t> ako odlučimo da optimizujemo energetsku efikasnost centra za podatke</a:t>
                </a:r>
              </a:p>
              <a:p>
                <a:pPr marL="0" lvl="0" indent="0">
                  <a:spcAft>
                    <a:spcPts val="600"/>
                  </a:spcAft>
                  <a:buFont typeface="Arial" pitchFamily="34" charset="0"/>
                  <a:buNone/>
                </a:pPr>
                <a:endParaRPr lang="sr-Latn-RS" sz="2000"/>
              </a:p>
              <a:p>
                <a:pPr marL="173038" lvl="0" indent="-342900">
                  <a:spcAft>
                    <a:spcPts val="600"/>
                  </a:spcAft>
                  <a:buFont typeface="Arial" pitchFamily="34" charset="0"/>
                  <a:buChar char="•"/>
                </a:pPr>
                <a:r>
                  <a:rPr lang="sr-Latn-RS" sz="2000"/>
                  <a:t>Aposteriorno znanje, odlaganje koje </a:t>
                </a:r>
                <a:r>
                  <a:rPr lang="sr-Latn-RS" sz="2000" err="1"/>
                  <a:t>treje</a:t>
                </a:r>
                <a:r>
                  <a:rPr lang="sr-Latn-RS" sz="2000"/>
                  <a:t> mesecima ili čak godinama</a:t>
                </a:r>
                <a:endParaRPr lang="sr-Latn-RS" sz="16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20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9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900"/>
              </a:p>
              <a:p>
                <a:endParaRPr lang="en-US"/>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a:t>Primer: detekcija servera koji ne rade u klasteru</a:t>
                </a:r>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2000"/>
                  <a:t>Scenario: CPU ventilator na jednom serveru ne radi</a:t>
                </a:r>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2200"/>
                  <a:t>Manuelan proces:</a:t>
                </a:r>
              </a:p>
              <a:p>
                <a:pPr marL="576263" lvl="1" indent="-288925">
                  <a:spcAft>
                    <a:spcPts val="600"/>
                  </a:spcAft>
                  <a:buFont typeface="+mj-lt"/>
                  <a:buAutoNum type="arabicPeriod"/>
                </a:pPr>
                <a:r>
                  <a:rPr lang="sr-Latn-RS" sz="2000"/>
                  <a:t>Zamoliti eksperta da definiše pravilo</a:t>
                </a:r>
                <a:endParaRPr lang="en-US" sz="2000"/>
              </a:p>
              <a:p>
                <a:pPr marL="576263" lvl="1" indent="-288925">
                  <a:spcAft>
                    <a:spcPts val="600"/>
                  </a:spcAft>
                  <a:buFont typeface="+mj-lt"/>
                  <a:buAutoNum type="arabicPeriod"/>
                </a:pPr>
                <a:r>
                  <a:rPr lang="en-US" sz="2000" err="1"/>
                  <a:t>Implementacija</a:t>
                </a:r>
                <a:r>
                  <a:rPr lang="en-US" sz="2000"/>
                  <a:t>: </a:t>
                </a:r>
                <a:r>
                  <a:rPr lang="en-US" sz="2000" err="1"/>
                  <a:t>jezik</a:t>
                </a:r>
                <a:r>
                  <a:rPr lang="en-US" sz="2000"/>
                  <a:t> </a:t>
                </a:r>
                <a:r>
                  <a:rPr lang="en-US" sz="2000" err="1"/>
                  <a:t>za</a:t>
                </a:r>
                <a:r>
                  <a:rPr lang="en-US" sz="2000"/>
                  <a:t> </a:t>
                </a:r>
                <a:r>
                  <a:rPr lang="en-US" sz="2000" err="1"/>
                  <a:t>definisanje</a:t>
                </a:r>
                <a:r>
                  <a:rPr lang="en-US" sz="2000"/>
                  <a:t> </a:t>
                </a:r>
                <a:r>
                  <a:rPr lang="en-US" sz="2000" err="1"/>
                  <a:t>pravila</a:t>
                </a:r>
                <a:r>
                  <a:rPr lang="sr-Latn-RS" sz="2000" baseline="0"/>
                  <a:t> </a:t>
                </a:r>
                <a:r>
                  <a:rPr lang="en-US" sz="1600" i="0">
                    <a:latin typeface="Cambria Math"/>
                  </a:rPr>
                  <a:t>if cpuLoad&lt;𝑡ℎ𝑟</a:t>
                </a:r>
                <a:r>
                  <a:rPr lang="en-US" sz="1600" i="0">
                    <a:latin typeface="Cambria Math" panose="02040503050406030204" pitchFamily="18" charset="0"/>
                  </a:rPr>
                  <a:t>_</a:t>
                </a:r>
                <a:r>
                  <a:rPr lang="en-US" sz="1600" i="0">
                    <a:latin typeface="Cambria Math"/>
                  </a:rPr>
                  <a:t>1  &amp;&amp; 𝑇&gt;𝑡ℎ𝑟</a:t>
                </a:r>
                <a:r>
                  <a:rPr lang="en-US" sz="1600" i="0">
                    <a:latin typeface="Cambria Math" panose="02040503050406030204" pitchFamily="18" charset="0"/>
                  </a:rPr>
                  <a:t>_</a:t>
                </a:r>
                <a:r>
                  <a:rPr lang="en-US" sz="1600" i="0">
                    <a:latin typeface="Cambria Math"/>
                  </a:rPr>
                  <a:t>2⇒𝐴𝑛𝑜𝑚𝑎𝑙𝑦</a:t>
                </a:r>
                <a:endParaRPr lang="sr-Latn-RS" sz="1600"/>
              </a:p>
              <a:p>
                <a:pPr marL="0" lvl="0" indent="0">
                  <a:spcAft>
                    <a:spcPts val="600"/>
                  </a:spcAft>
                  <a:buFont typeface="+mj-lt"/>
                  <a:buNone/>
                </a:pPr>
                <a:endParaRPr lang="sr-Latn-RS" sz="1600"/>
              </a:p>
              <a:p>
                <a:pPr marL="173038" marR="0" lvl="0" indent="-342900" algn="l" defTabSz="914400" rtl="0" eaLnBrk="1" fontAlgn="auto" latinLnBrk="0" hangingPunct="1">
                  <a:lnSpc>
                    <a:spcPct val="100000"/>
                  </a:lnSpc>
                  <a:spcBef>
                    <a:spcPts val="0"/>
                  </a:spcBef>
                  <a:spcAft>
                    <a:spcPts val="600"/>
                  </a:spcAft>
                  <a:buClrTx/>
                  <a:buSzTx/>
                  <a:buFont typeface="Arial" pitchFamily="34" charset="0"/>
                  <a:buChar char="•"/>
                  <a:tabLst/>
                  <a:defRPr/>
                </a:pPr>
                <a:r>
                  <a:rPr lang="en-US" sz="2000" err="1"/>
                  <a:t>Nije</a:t>
                </a:r>
                <a:r>
                  <a:rPr lang="en-US" sz="2000"/>
                  <a:t> </a:t>
                </a:r>
                <a:r>
                  <a:rPr lang="en-US" sz="2000" err="1"/>
                  <a:t>skalabilno</a:t>
                </a:r>
                <a:r>
                  <a:rPr lang="en-US" sz="2000"/>
                  <a:t> (po </a:t>
                </a:r>
                <a:r>
                  <a:rPr lang="en-US" sz="2000" err="1"/>
                  <a:t>pitanju</a:t>
                </a:r>
                <a:r>
                  <a:rPr lang="en-US" sz="2000"/>
                  <a:t> </a:t>
                </a:r>
                <a:r>
                  <a:rPr lang="en-US" sz="2000" err="1"/>
                  <a:t>scenarija</a:t>
                </a:r>
                <a:r>
                  <a:rPr lang="en-US" sz="2000"/>
                  <a:t>, </a:t>
                </a:r>
                <a:r>
                  <a:rPr lang="en-US" sz="2000" err="1"/>
                  <a:t>pravila</a:t>
                </a:r>
                <a:r>
                  <a:rPr lang="en-US" sz="2000"/>
                  <a:t>, </a:t>
                </a:r>
                <a:r>
                  <a:rPr lang="en-US" sz="2000" err="1"/>
                  <a:t>obele</a:t>
                </a:r>
                <a:r>
                  <a:rPr lang="sr-Latn-RS" sz="2000" err="1"/>
                  <a:t>žja</a:t>
                </a:r>
                <a:r>
                  <a:rPr lang="sr-Latn-RS" sz="2000"/>
                  <a:t>, hardvera</a:t>
                </a:r>
                <a:r>
                  <a:rPr lang="en-US" sz="2000"/>
                  <a:t>)</a:t>
                </a:r>
                <a:r>
                  <a:rPr lang="sr-Latn-RS" sz="2000"/>
                  <a:t>. Statički, </a:t>
                </a:r>
                <a:r>
                  <a:rPr lang="sr-Latn-RS" sz="2000" err="1"/>
                  <a:t>neadaptivan</a:t>
                </a:r>
                <a:r>
                  <a:rPr lang="sr-Latn-RS" sz="2000"/>
                  <a:t> pristup. </a:t>
                </a:r>
                <a:r>
                  <a:rPr lang="sr-Latn-RS" sz="2000" err="1"/>
                  <a:t>Npr</a:t>
                </a:r>
                <a:r>
                  <a:rPr lang="sr-Latn-RS" sz="2000"/>
                  <a:t>: imaćemo </a:t>
                </a:r>
                <a:r>
                  <a:rPr lang="sr-Latn-RS" sz="2000" i="1"/>
                  <a:t>face </a:t>
                </a:r>
                <a:r>
                  <a:rPr lang="sr-Latn-RS" sz="2000" i="1" err="1"/>
                  <a:t>positives</a:t>
                </a:r>
                <a:r>
                  <a:rPr lang="sr-Latn-RS" sz="2000"/>
                  <a:t> ako odlučimo da optimizujemo energetsku efikasnost centra za podatke</a:t>
                </a:r>
              </a:p>
              <a:p>
                <a:pPr marL="0" lvl="0" indent="0">
                  <a:spcAft>
                    <a:spcPts val="600"/>
                  </a:spcAft>
                  <a:buFont typeface="Arial" pitchFamily="34" charset="0"/>
                  <a:buNone/>
                </a:pPr>
                <a:endParaRPr lang="sr-Latn-RS" sz="2000"/>
              </a:p>
              <a:p>
                <a:pPr marL="173038" lvl="0" indent="-342900">
                  <a:spcAft>
                    <a:spcPts val="600"/>
                  </a:spcAft>
                  <a:buFont typeface="Arial" pitchFamily="34" charset="0"/>
                  <a:buChar char="•"/>
                </a:pPr>
                <a:r>
                  <a:rPr lang="sr-Latn-RS" sz="2000"/>
                  <a:t>Aposteriorno znanje, odlaganje koje </a:t>
                </a:r>
                <a:r>
                  <a:rPr lang="sr-Latn-RS" sz="2000" err="1"/>
                  <a:t>treje</a:t>
                </a:r>
                <a:r>
                  <a:rPr lang="sr-Latn-RS" sz="2000"/>
                  <a:t> mesecima ili čak godinama</a:t>
                </a:r>
                <a:endParaRPr lang="sr-Latn-RS" sz="16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20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900"/>
              </a:p>
              <a:p>
                <a:pPr marL="3429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900"/>
              </a:p>
              <a:p>
                <a:endParaRPr lang="en-US"/>
              </a:p>
            </p:txBody>
          </p:sp>
        </mc:Fallback>
      </mc:AlternateContent>
      <p:sp>
        <p:nvSpPr>
          <p:cNvPr id="4" name="Slide Number Placeholder 3"/>
          <p:cNvSpPr>
            <a:spLocks noGrp="1"/>
          </p:cNvSpPr>
          <p:nvPr>
            <p:ph type="sldNum" sz="quarter" idx="10"/>
          </p:nvPr>
        </p:nvSpPr>
        <p:spPr/>
        <p:txBody>
          <a:bodyPr/>
          <a:lstStyle/>
          <a:p>
            <a:fld id="{C75B7176-418D-4A0C-93BF-3175D60583F7}" type="slidenum">
              <a:rPr lang="en-US" smtClean="0"/>
              <a:t>8</a:t>
            </a:fld>
            <a:endParaRPr lang="en-US"/>
          </a:p>
        </p:txBody>
      </p:sp>
    </p:spTree>
    <p:extLst>
      <p:ext uri="{BB962C8B-B14F-4D97-AF65-F5344CB8AC3E}">
        <p14:creationId xmlns:p14="http://schemas.microsoft.com/office/powerpoint/2010/main" val="75822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a:t>Teško je definisati... Elementi koji se ne uklapaju u koncept</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a:p>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C75B7176-418D-4A0C-93BF-3175D60583F7}" type="slidenum">
              <a:rPr lang="en-US" smtClean="0"/>
              <a:t>9</a:t>
            </a:fld>
            <a:endParaRPr lang="en-US"/>
          </a:p>
        </p:txBody>
      </p:sp>
    </p:spTree>
    <p:extLst>
      <p:ext uri="{BB962C8B-B14F-4D97-AF65-F5344CB8AC3E}">
        <p14:creationId xmlns:p14="http://schemas.microsoft.com/office/powerpoint/2010/main" val="291831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405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36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97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4255"/>
          </a:xfrm>
          <a:solidFill>
            <a:schemeClr val="accent5">
              <a:lumMod val="50000"/>
            </a:schemeClr>
          </a:solidFill>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30629" y="1122239"/>
            <a:ext cx="8882742" cy="5127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82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70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539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43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697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04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06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86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0331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7.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2.wdp"/></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4.wdp"/></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7.wdp"/></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8.wdp"/></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9.wdp"/></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0.wdp"/></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21.wdp"/></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22.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23.wdp"/></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24.wdp"/></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25.wdp"/></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26.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ww.research.att.com/~yann" TargetMode="External"/><Relationship Id="rId3" Type="http://schemas.openxmlformats.org/officeDocument/2006/relationships/tags" Target="../tags/tag3.xml"/><Relationship Id="rId7" Type="http://schemas.openxmlformats.org/officeDocument/2006/relationships/image" Target="../media/image55.gi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5.xml"/><Relationship Id="rId5" Type="http://schemas.openxmlformats.org/officeDocument/2006/relationships/slideLayout" Target="../slideLayouts/slideLayout2.xml"/><Relationship Id="rId10" Type="http://schemas.openxmlformats.org/officeDocument/2006/relationships/hyperlink" Target="http://en.wikipedia.org/wiki/Automatic_number_plate_recognition" TargetMode="External"/><Relationship Id="rId4" Type="http://schemas.openxmlformats.org/officeDocument/2006/relationships/tags" Target="../tags/tag4.xml"/><Relationship Id="rId9"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3" Type="http://schemas.openxmlformats.org/officeDocument/2006/relationships/hyperlink" Target="https://pleated-jeans.com/2016/03/02/21-snapchat-face-swaps-that-went-horribly-wrong/" TargetMode="External"/><Relationship Id="rId7"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hyperlink" Target="http://www.sonystyle.com/webapp/wcs/stores/servlet/ProductDisplay?catalogId=10551&amp;storeId=10151&amp;productId=8198552921665200469&amp;langId=-1" TargetMode="External"/><Relationship Id="rId3" Type="http://schemas.openxmlformats.org/officeDocument/2006/relationships/tags" Target="../tags/tag7.xml"/><Relationship Id="rId7" Type="http://schemas.openxmlformats.org/officeDocument/2006/relationships/image" Target="../media/image66.w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5.wmf"/><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mazon.com/b?ie=UTF8&amp;node=16008589011"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www.coursera.org/learn/convolutional-neural-networks" TargetMode="External"/><Relationship Id="rId3" Type="http://schemas.openxmlformats.org/officeDocument/2006/relationships/hyperlink" Target="http://cs231n.stanford.edu/" TargetMode="External"/><Relationship Id="rId7"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hyperlink" Target="https://www.coursera.org/learn/image-processing/" TargetMode="External"/><Relationship Id="rId5" Type="http://schemas.openxmlformats.org/officeDocument/2006/relationships/image" Target="../media/image73.jpeg"/><Relationship Id="rId4" Type="http://schemas.openxmlformats.org/officeDocument/2006/relationships/hyperlink" Target="https://www.youtube.com/playlist?list=PL3FW7Lu3i5JvHM8ljYj-zLfQRF3EO8sYv"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5358141"/>
            <a:ext cx="7886700" cy="942664"/>
          </a:xfrm>
        </p:spPr>
        <p:txBody>
          <a:bodyPr vert="horz" lIns="91440" tIns="45720" rIns="91440" bIns="45720" rtlCol="0" anchor="ctr">
            <a:normAutofit/>
          </a:bodyPr>
          <a:lstStyle/>
          <a:p>
            <a:r>
              <a:rPr lang="en-US" sz="4500" kern="1200">
                <a:solidFill>
                  <a:srgbClr val="0D79A5"/>
                </a:solidFill>
                <a:latin typeface="+mj-lt"/>
                <a:ea typeface="+mj-ea"/>
                <a:cs typeface="+mj-cs"/>
              </a:rPr>
              <a:t>Soft </a:t>
            </a:r>
            <a:r>
              <a:rPr lang="en-US" sz="4500" kern="1200" err="1">
                <a:solidFill>
                  <a:srgbClr val="0D79A5"/>
                </a:solidFill>
                <a:latin typeface="+mj-lt"/>
                <a:ea typeface="+mj-ea"/>
                <a:cs typeface="+mj-cs"/>
              </a:rPr>
              <a:t>kompjuting</a:t>
            </a:r>
            <a:endParaRPr lang="en-US" sz="4500" kern="1200">
              <a:solidFill>
                <a:srgbClr val="0D79A5"/>
              </a:solidFill>
              <a:latin typeface="+mj-lt"/>
              <a:ea typeface="+mj-ea"/>
              <a:cs typeface="+mj-cs"/>
            </a:endParaRPr>
          </a:p>
        </p:txBody>
      </p:sp>
      <p:pic>
        <p:nvPicPr>
          <p:cNvPr id="3074" name="Picture 2" descr="Understanding Computer Vision Techniques! – mc.ai">
            <a:extLst>
              <a:ext uri="{FF2B5EF4-FFF2-40B4-BE49-F238E27FC236}">
                <a16:creationId xmlns:a16="http://schemas.microsoft.com/office/drawing/2014/main" id="{6533AB39-0D1F-486A-B871-86398C36A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30" r="32581" b="-4"/>
          <a:stretch/>
        </p:blipFill>
        <p:spPr bwMode="auto">
          <a:xfrm>
            <a:off x="2836044" y="557189"/>
            <a:ext cx="3471910" cy="4629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4D2E764-833B-4132-A4CC-E666E9C426B2}"/>
              </a:ext>
            </a:extLst>
          </p:cNvPr>
          <p:cNvSpPr/>
          <p:nvPr/>
        </p:nvSpPr>
        <p:spPr>
          <a:xfrm>
            <a:off x="2766644" y="6100750"/>
            <a:ext cx="3608424" cy="400110"/>
          </a:xfrm>
          <a:prstGeom prst="rect">
            <a:avLst/>
          </a:prstGeom>
        </p:spPr>
        <p:txBody>
          <a:bodyPr wrap="none">
            <a:spAutoFit/>
          </a:bodyPr>
          <a:lstStyle/>
          <a:p>
            <a:pPr algn="ctr"/>
            <a:r>
              <a:rPr lang="sr-Latn-RS" sz="2000">
                <a:solidFill>
                  <a:srgbClr val="496666"/>
                </a:solidFill>
              </a:rPr>
              <a:t>Jelena Slivka (</a:t>
            </a:r>
            <a:r>
              <a:rPr lang="sr-Latn-RS" sz="2000" err="1">
                <a:solidFill>
                  <a:srgbClr val="496666"/>
                </a:solidFill>
              </a:rPr>
              <a:t>slivkaje</a:t>
            </a:r>
            <a:r>
              <a:rPr lang="en-US" sz="2000">
                <a:solidFill>
                  <a:srgbClr val="496666"/>
                </a:solidFill>
              </a:rPr>
              <a:t>@uns.ac.rs</a:t>
            </a:r>
            <a:r>
              <a:rPr lang="sr-Latn-RS" sz="2000">
                <a:solidFill>
                  <a:srgbClr val="496666"/>
                </a:solidFill>
              </a:rPr>
              <a:t>)</a:t>
            </a:r>
          </a:p>
        </p:txBody>
      </p:sp>
      <p:sp>
        <p:nvSpPr>
          <p:cNvPr id="18" name="Rectangle 17">
            <a:extLst>
              <a:ext uri="{FF2B5EF4-FFF2-40B4-BE49-F238E27FC236}">
                <a16:creationId xmlns:a16="http://schemas.microsoft.com/office/drawing/2014/main" id="{9CFB3B2B-E82F-4A6D-8192-F2235857F5A3}"/>
              </a:ext>
            </a:extLst>
          </p:cNvPr>
          <p:cNvSpPr/>
          <p:nvPr/>
        </p:nvSpPr>
        <p:spPr>
          <a:xfrm>
            <a:off x="6503762" y="3801258"/>
            <a:ext cx="2442143" cy="646331"/>
          </a:xfrm>
          <a:prstGeom prst="rect">
            <a:avLst/>
          </a:prstGeom>
        </p:spPr>
        <p:txBody>
          <a:bodyPr wrap="square">
            <a:spAutoFit/>
          </a:bodyPr>
          <a:lstStyle/>
          <a:p>
            <a:pPr algn="ctr"/>
            <a:r>
              <a:rPr lang="sr-Latn-RS">
                <a:solidFill>
                  <a:srgbClr val="496666"/>
                </a:solidFill>
              </a:rPr>
              <a:t>Dragan Vidaković</a:t>
            </a:r>
            <a:r>
              <a:rPr lang="en-US">
                <a:solidFill>
                  <a:srgbClr val="496666"/>
                </a:solidFill>
              </a:rPr>
              <a:t> vdragan@uns.ac.rs</a:t>
            </a:r>
          </a:p>
        </p:txBody>
      </p:sp>
      <p:sp>
        <p:nvSpPr>
          <p:cNvPr id="8" name="Rectangle 7">
            <a:extLst>
              <a:ext uri="{FF2B5EF4-FFF2-40B4-BE49-F238E27FC236}">
                <a16:creationId xmlns:a16="http://schemas.microsoft.com/office/drawing/2014/main" id="{6811D2E9-3E3E-4BB0-B485-3C648477B000}"/>
              </a:ext>
            </a:extLst>
          </p:cNvPr>
          <p:cNvSpPr/>
          <p:nvPr/>
        </p:nvSpPr>
        <p:spPr>
          <a:xfrm>
            <a:off x="6774477" y="4537234"/>
            <a:ext cx="1900713" cy="646331"/>
          </a:xfrm>
          <a:prstGeom prst="rect">
            <a:avLst/>
          </a:prstGeom>
        </p:spPr>
        <p:txBody>
          <a:bodyPr wrap="none">
            <a:spAutoFit/>
          </a:bodyPr>
          <a:lstStyle/>
          <a:p>
            <a:pPr algn="ctr"/>
            <a:r>
              <a:rPr lang="sr-Latn-RS">
                <a:solidFill>
                  <a:srgbClr val="496666"/>
                </a:solidFill>
              </a:rPr>
              <a:t>Milica </a:t>
            </a:r>
            <a:r>
              <a:rPr lang="sr-Latn-RS" err="1">
                <a:solidFill>
                  <a:srgbClr val="496666"/>
                </a:solidFill>
              </a:rPr>
              <a:t>Škipina</a:t>
            </a:r>
            <a:endParaRPr lang="sr-Latn-RS">
              <a:solidFill>
                <a:srgbClr val="496666"/>
              </a:solidFill>
            </a:endParaRPr>
          </a:p>
          <a:p>
            <a:pPr algn="ctr"/>
            <a:r>
              <a:rPr lang="en-US">
                <a:solidFill>
                  <a:srgbClr val="496666"/>
                </a:solidFill>
              </a:rPr>
              <a:t>m1l1c4@uns.ac.rs</a:t>
            </a:r>
          </a:p>
        </p:txBody>
      </p:sp>
      <p:sp>
        <p:nvSpPr>
          <p:cNvPr id="20" name="Rectangle 19">
            <a:extLst>
              <a:ext uri="{FF2B5EF4-FFF2-40B4-BE49-F238E27FC236}">
                <a16:creationId xmlns:a16="http://schemas.microsoft.com/office/drawing/2014/main" id="{2C32A6F6-3324-4D72-98DF-CFDD613BF1F0}"/>
              </a:ext>
            </a:extLst>
          </p:cNvPr>
          <p:cNvSpPr/>
          <p:nvPr/>
        </p:nvSpPr>
        <p:spPr>
          <a:xfrm>
            <a:off x="196948" y="3065283"/>
            <a:ext cx="2442143" cy="646331"/>
          </a:xfrm>
          <a:prstGeom prst="rect">
            <a:avLst/>
          </a:prstGeom>
        </p:spPr>
        <p:txBody>
          <a:bodyPr wrap="square">
            <a:spAutoFit/>
          </a:bodyPr>
          <a:lstStyle/>
          <a:p>
            <a:pPr algn="ctr"/>
            <a:r>
              <a:rPr lang="sv-SE">
                <a:solidFill>
                  <a:srgbClr val="496666"/>
                </a:solidFill>
              </a:rPr>
              <a:t>Ivan Perić ivanperic@uns.ac.rs</a:t>
            </a:r>
            <a:endParaRPr lang="en-US">
              <a:solidFill>
                <a:srgbClr val="496666"/>
              </a:solidFill>
            </a:endParaRPr>
          </a:p>
        </p:txBody>
      </p:sp>
      <p:sp>
        <p:nvSpPr>
          <p:cNvPr id="21" name="Rectangle 20">
            <a:extLst>
              <a:ext uri="{FF2B5EF4-FFF2-40B4-BE49-F238E27FC236}">
                <a16:creationId xmlns:a16="http://schemas.microsoft.com/office/drawing/2014/main" id="{8332C3B1-CED2-41A3-BD33-293392934B0D}"/>
              </a:ext>
            </a:extLst>
          </p:cNvPr>
          <p:cNvSpPr/>
          <p:nvPr/>
        </p:nvSpPr>
        <p:spPr>
          <a:xfrm>
            <a:off x="0" y="3801259"/>
            <a:ext cx="2836044" cy="646331"/>
          </a:xfrm>
          <a:prstGeom prst="rect">
            <a:avLst/>
          </a:prstGeom>
        </p:spPr>
        <p:txBody>
          <a:bodyPr wrap="square">
            <a:spAutoFit/>
          </a:bodyPr>
          <a:lstStyle/>
          <a:p>
            <a:pPr algn="ctr"/>
            <a:r>
              <a:rPr lang="sr-Latn-RS">
                <a:solidFill>
                  <a:srgbClr val="496666"/>
                </a:solidFill>
              </a:rPr>
              <a:t>Stefan Anđelić stefan.andjelic@uns.ac.rs</a:t>
            </a:r>
            <a:endParaRPr lang="en-US">
              <a:solidFill>
                <a:srgbClr val="496666"/>
              </a:solidFill>
            </a:endParaRPr>
          </a:p>
        </p:txBody>
      </p:sp>
      <p:sp>
        <p:nvSpPr>
          <p:cNvPr id="22" name="Rectangle 21">
            <a:extLst>
              <a:ext uri="{FF2B5EF4-FFF2-40B4-BE49-F238E27FC236}">
                <a16:creationId xmlns:a16="http://schemas.microsoft.com/office/drawing/2014/main" id="{86AE0C9B-58C8-4A39-BE54-D240C10FFD9E}"/>
              </a:ext>
            </a:extLst>
          </p:cNvPr>
          <p:cNvSpPr/>
          <p:nvPr/>
        </p:nvSpPr>
        <p:spPr>
          <a:xfrm>
            <a:off x="196948" y="4537235"/>
            <a:ext cx="2442143" cy="646331"/>
          </a:xfrm>
          <a:prstGeom prst="rect">
            <a:avLst/>
          </a:prstGeom>
        </p:spPr>
        <p:txBody>
          <a:bodyPr wrap="square">
            <a:spAutoFit/>
          </a:bodyPr>
          <a:lstStyle/>
          <a:p>
            <a:pPr algn="ctr"/>
            <a:r>
              <a:rPr lang="sv-SE">
                <a:solidFill>
                  <a:srgbClr val="496666"/>
                </a:solidFill>
              </a:rPr>
              <a:t>Miroslav Kondić</a:t>
            </a:r>
            <a:r>
              <a:rPr lang="sr-Latn-RS">
                <a:solidFill>
                  <a:srgbClr val="496666"/>
                </a:solidFill>
              </a:rPr>
              <a:t> </a:t>
            </a:r>
            <a:r>
              <a:rPr lang="sv-SE">
                <a:solidFill>
                  <a:srgbClr val="496666"/>
                </a:solidFill>
              </a:rPr>
              <a:t>kondicm@uns.ac.rs</a:t>
            </a:r>
          </a:p>
        </p:txBody>
      </p:sp>
      <p:sp>
        <p:nvSpPr>
          <p:cNvPr id="9" name="TextBox 8">
            <a:extLst>
              <a:ext uri="{FF2B5EF4-FFF2-40B4-BE49-F238E27FC236}">
                <a16:creationId xmlns:a16="http://schemas.microsoft.com/office/drawing/2014/main" id="{BC43F6B0-5719-4A6E-BD7B-0397B4A85AC4}"/>
              </a:ext>
            </a:extLst>
          </p:cNvPr>
          <p:cNvSpPr txBox="1"/>
          <p:nvPr/>
        </p:nvSpPr>
        <p:spPr>
          <a:xfrm>
            <a:off x="1123707" y="2539204"/>
            <a:ext cx="588623" cy="523220"/>
          </a:xfrm>
          <a:prstGeom prst="rect">
            <a:avLst/>
          </a:prstGeom>
          <a:noFill/>
        </p:spPr>
        <p:txBody>
          <a:bodyPr wrap="none" rtlCol="0">
            <a:spAutoFit/>
          </a:bodyPr>
          <a:lstStyle/>
          <a:p>
            <a:r>
              <a:rPr lang="sr-Latn-RS" sz="2800">
                <a:solidFill>
                  <a:schemeClr val="accent5"/>
                </a:solidFill>
              </a:rPr>
              <a:t>RA</a:t>
            </a:r>
            <a:endParaRPr lang="en-US" sz="2800">
              <a:solidFill>
                <a:schemeClr val="accent5"/>
              </a:solidFill>
            </a:endParaRPr>
          </a:p>
        </p:txBody>
      </p:sp>
      <p:sp>
        <p:nvSpPr>
          <p:cNvPr id="24" name="TextBox 23">
            <a:extLst>
              <a:ext uri="{FF2B5EF4-FFF2-40B4-BE49-F238E27FC236}">
                <a16:creationId xmlns:a16="http://schemas.microsoft.com/office/drawing/2014/main" id="{43E35636-53B2-49E9-8755-FA2D21B06BCD}"/>
              </a:ext>
            </a:extLst>
          </p:cNvPr>
          <p:cNvSpPr txBox="1"/>
          <p:nvPr/>
        </p:nvSpPr>
        <p:spPr>
          <a:xfrm>
            <a:off x="7331936" y="2610197"/>
            <a:ext cx="785793" cy="523220"/>
          </a:xfrm>
          <a:prstGeom prst="rect">
            <a:avLst/>
          </a:prstGeom>
          <a:noFill/>
        </p:spPr>
        <p:txBody>
          <a:bodyPr wrap="none" rtlCol="0">
            <a:spAutoFit/>
          </a:bodyPr>
          <a:lstStyle/>
          <a:p>
            <a:r>
              <a:rPr lang="sr-Latn-RS" sz="2800" err="1">
                <a:solidFill>
                  <a:schemeClr val="accent5"/>
                </a:solidFill>
              </a:rPr>
              <a:t>SIiIT</a:t>
            </a:r>
            <a:endParaRPr lang="en-US" sz="2800">
              <a:solidFill>
                <a:schemeClr val="accent5"/>
              </a:solidFill>
            </a:endParaRPr>
          </a:p>
        </p:txBody>
      </p:sp>
    </p:spTree>
    <p:extLst>
      <p:ext uri="{BB962C8B-B14F-4D97-AF65-F5344CB8AC3E}">
        <p14:creationId xmlns:p14="http://schemas.microsoft.com/office/powerpoint/2010/main" val="10540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20" grpId="0"/>
      <p:bldP spid="21" grpId="0"/>
      <p:bldP spid="22" grpId="0"/>
      <p:bldP spid="9"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Hard Computing ↔ Soft Computing</a:t>
            </a:r>
          </a:p>
        </p:txBody>
      </p:sp>
      <p:pic>
        <p:nvPicPr>
          <p:cNvPr id="9" name="Picture 5" descr="http://t1.gstatic.com/images?q=tbn:ANd9GcSlWTiXy3kA9Ag1eI4j8p6hsJknPaW2tWXUgAPS7E3BzsA-F7Wn"/>
          <p:cNvPicPr>
            <a:picLocks noChangeAspect="1" noChangeArrowheads="1"/>
          </p:cNvPicPr>
          <p:nvPr/>
        </p:nvPicPr>
        <p:blipFill>
          <a:blip r:embed="rId3" cstate="print"/>
          <a:srcRect/>
          <a:stretch>
            <a:fillRect/>
          </a:stretch>
        </p:blipFill>
        <p:spPr bwMode="auto">
          <a:xfrm>
            <a:off x="2427405" y="1421432"/>
            <a:ext cx="1600200" cy="1600200"/>
          </a:xfrm>
          <a:prstGeom prst="rect">
            <a:avLst/>
          </a:prstGeom>
          <a:noFill/>
        </p:spPr>
      </p:pic>
      <p:sp>
        <p:nvSpPr>
          <p:cNvPr id="10" name="Rectangle 9"/>
          <p:cNvSpPr/>
          <p:nvPr/>
        </p:nvSpPr>
        <p:spPr>
          <a:xfrm>
            <a:off x="4847771" y="1716585"/>
            <a:ext cx="3073908" cy="1077218"/>
          </a:xfrm>
          <a:prstGeom prst="rect">
            <a:avLst/>
          </a:prstGeom>
        </p:spPr>
        <p:txBody>
          <a:bodyPr wrap="square">
            <a:spAutoFit/>
          </a:bodyPr>
          <a:lstStyle/>
          <a:p>
            <a:r>
              <a:rPr lang="en-US" sz="1600">
                <a:solidFill>
                  <a:srgbClr val="0070C0"/>
                </a:solidFill>
                <a:latin typeface="Courier New" pitchFamily="49" charset="0"/>
                <a:cs typeface="Courier New" pitchFamily="49" charset="0"/>
              </a:rPr>
              <a:t>class</a:t>
            </a:r>
            <a:r>
              <a:rPr lang="en-US" sz="1600">
                <a:latin typeface="Courier New" pitchFamily="49" charset="0"/>
                <a:cs typeface="Courier New" pitchFamily="49" charset="0"/>
              </a:rPr>
              <a:t> </a:t>
            </a:r>
            <a:r>
              <a:rPr lang="en-US" sz="1600" b="1">
                <a:latin typeface="Courier New" pitchFamily="49" charset="0"/>
                <a:cs typeface="Courier New" pitchFamily="49" charset="0"/>
              </a:rPr>
              <a:t>Apple</a:t>
            </a:r>
            <a:r>
              <a:rPr lang="en-US" sz="1600">
                <a:latin typeface="Courier New" pitchFamily="49" charset="0"/>
                <a:cs typeface="Courier New" pitchFamily="49" charset="0"/>
              </a:rPr>
              <a:t>{</a:t>
            </a:r>
          </a:p>
          <a:p>
            <a:r>
              <a:rPr lang="sr-Latn-RS" sz="1600">
                <a:latin typeface="Courier New" pitchFamily="49" charset="0"/>
                <a:cs typeface="Courier New" pitchFamily="49" charset="0"/>
              </a:rPr>
              <a:t>  </a:t>
            </a:r>
            <a:r>
              <a:rPr lang="en-US" sz="1600">
                <a:latin typeface="Courier New" pitchFamily="49" charset="0"/>
                <a:cs typeface="Courier New" pitchFamily="49" charset="0"/>
              </a:rPr>
              <a:t>public double weight;</a:t>
            </a:r>
          </a:p>
          <a:p>
            <a:r>
              <a:rPr lang="sr-Latn-RS" sz="1600">
                <a:latin typeface="Courier New" pitchFamily="49" charset="0"/>
                <a:cs typeface="Courier New" pitchFamily="49" charset="0"/>
              </a:rPr>
              <a:t>  </a:t>
            </a:r>
            <a:r>
              <a:rPr lang="en-US" sz="1600">
                <a:latin typeface="Courier New" pitchFamily="49" charset="0"/>
                <a:cs typeface="Courier New" pitchFamily="49" charset="0"/>
              </a:rPr>
              <a:t>public Color  </a:t>
            </a:r>
            <a:r>
              <a:rPr lang="en-US" sz="1600" err="1">
                <a:latin typeface="Courier New" pitchFamily="49" charset="0"/>
                <a:cs typeface="Courier New" pitchFamily="49" charset="0"/>
              </a:rPr>
              <a:t>color</a:t>
            </a:r>
            <a:r>
              <a:rPr lang="en-US" sz="1600">
                <a:latin typeface="Courier New" pitchFamily="49" charset="0"/>
                <a:cs typeface="Courier New" pitchFamily="49" charset="0"/>
              </a:rPr>
              <a:t>;</a:t>
            </a:r>
          </a:p>
          <a:p>
            <a:r>
              <a:rPr lang="en-US" sz="1600">
                <a:latin typeface="Courier New" pitchFamily="49" charset="0"/>
                <a:cs typeface="Courier New" pitchFamily="49" charset="0"/>
              </a:rPr>
              <a:t>}</a:t>
            </a:r>
          </a:p>
        </p:txBody>
      </p:sp>
      <p:sp>
        <p:nvSpPr>
          <p:cNvPr id="12" name="TextBox 11"/>
          <p:cNvSpPr txBox="1"/>
          <p:nvPr/>
        </p:nvSpPr>
        <p:spPr>
          <a:xfrm>
            <a:off x="3646605" y="1372271"/>
            <a:ext cx="801823" cy="338554"/>
          </a:xfrm>
          <a:prstGeom prst="rect">
            <a:avLst/>
          </a:prstGeom>
          <a:noFill/>
          <a:ln>
            <a:noFill/>
          </a:ln>
        </p:spPr>
        <p:txBody>
          <a:bodyPr wrap="none" rtlCol="0">
            <a:spAutoFit/>
          </a:bodyPr>
          <a:lstStyle/>
          <a:p>
            <a:r>
              <a:rPr lang="sr-Latn-RS" sz="1600" b="1">
                <a:latin typeface="CMU Serif" pitchFamily="2" charset="0"/>
                <a:ea typeface="CMU Serif" pitchFamily="2" charset="0"/>
                <a:cs typeface="CMU Serif" pitchFamily="2" charset="0"/>
              </a:rPr>
              <a:t>Model</a:t>
            </a:r>
          </a:p>
        </p:txBody>
      </p:sp>
      <p:cxnSp>
        <p:nvCxnSpPr>
          <p:cNvPr id="13" name="Straight Arrow Connector 12"/>
          <p:cNvCxnSpPr>
            <a:stCxn id="9" idx="2"/>
          </p:cNvCxnSpPr>
          <p:nvPr/>
        </p:nvCxnSpPr>
        <p:spPr>
          <a:xfrm>
            <a:off x="3227505" y="3021632"/>
            <a:ext cx="0" cy="399288"/>
          </a:xfrm>
          <a:prstGeom prst="straightConnector1">
            <a:avLst/>
          </a:prstGeom>
          <a:ln w="28575">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465505" y="3351923"/>
            <a:ext cx="3150108" cy="830997"/>
          </a:xfrm>
          <a:prstGeom prst="rect">
            <a:avLst/>
          </a:prstGeom>
        </p:spPr>
        <p:txBody>
          <a:bodyPr wrap="square">
            <a:spAutoFit/>
          </a:bodyPr>
          <a:lstStyle/>
          <a:p>
            <a:r>
              <a:rPr lang="sr-Latn-RS" sz="1600">
                <a:solidFill>
                  <a:srgbClr val="0070C0"/>
                </a:solidFill>
                <a:latin typeface="Courier New" pitchFamily="49" charset="0"/>
                <a:cs typeface="Courier New" pitchFamily="49" charset="0"/>
              </a:rPr>
              <a:t>Apple </a:t>
            </a:r>
            <a:r>
              <a:rPr lang="sr-Latn-RS" sz="1600">
                <a:latin typeface="Courier New" pitchFamily="49" charset="0"/>
                <a:cs typeface="Courier New" pitchFamily="49" charset="0"/>
              </a:rPr>
              <a:t>a </a:t>
            </a:r>
            <a:r>
              <a:rPr lang="en-US" sz="1600">
                <a:latin typeface="Courier New" pitchFamily="49" charset="0"/>
                <a:cs typeface="Courier New" pitchFamily="49" charset="0"/>
              </a:rPr>
              <a:t>=</a:t>
            </a:r>
            <a:r>
              <a:rPr lang="en-US" sz="1600">
                <a:solidFill>
                  <a:srgbClr val="0070C0"/>
                </a:solidFill>
                <a:latin typeface="Courier New" pitchFamily="49" charset="0"/>
                <a:cs typeface="Courier New" pitchFamily="49" charset="0"/>
              </a:rPr>
              <a:t> new Apple();</a:t>
            </a:r>
          </a:p>
          <a:p>
            <a:r>
              <a:rPr lang="en-US" sz="1600" err="1">
                <a:latin typeface="Courier New" pitchFamily="49" charset="0"/>
                <a:cs typeface="Courier New" pitchFamily="49" charset="0"/>
              </a:rPr>
              <a:t>a.weight</a:t>
            </a:r>
            <a:r>
              <a:rPr lang="en-US" sz="1600">
                <a:latin typeface="Courier New" pitchFamily="49" charset="0"/>
                <a:cs typeface="Courier New" pitchFamily="49" charset="0"/>
              </a:rPr>
              <a:t> = 3.5678</a:t>
            </a:r>
            <a:r>
              <a:rPr lang="en-US" sz="1600">
                <a:solidFill>
                  <a:srgbClr val="0070C0"/>
                </a:solidFill>
                <a:latin typeface="Courier New" pitchFamily="49" charset="0"/>
                <a:cs typeface="Courier New" pitchFamily="49" charset="0"/>
              </a:rPr>
              <a:t>;</a:t>
            </a:r>
          </a:p>
          <a:p>
            <a:r>
              <a:rPr lang="en-US" sz="1600" err="1">
                <a:latin typeface="Courier New" pitchFamily="49" charset="0"/>
                <a:cs typeface="Courier New" pitchFamily="49" charset="0"/>
              </a:rPr>
              <a:t>a.color</a:t>
            </a:r>
            <a:r>
              <a:rPr lang="en-US" sz="1600">
                <a:latin typeface="Courier New" pitchFamily="49" charset="0"/>
                <a:cs typeface="Courier New" pitchFamily="49" charset="0"/>
              </a:rPr>
              <a:t> = </a:t>
            </a:r>
            <a:r>
              <a:rPr lang="en-US" sz="1600" b="1">
                <a:solidFill>
                  <a:srgbClr val="FF0000"/>
                </a:solidFill>
                <a:latin typeface="Courier New" pitchFamily="49" charset="0"/>
                <a:cs typeface="Courier New" pitchFamily="49" charset="0"/>
              </a:rPr>
              <a:t>?</a:t>
            </a:r>
          </a:p>
        </p:txBody>
      </p:sp>
      <p:sp>
        <p:nvSpPr>
          <p:cNvPr id="16" name="TextBox 15"/>
          <p:cNvSpPr txBox="1"/>
          <p:nvPr/>
        </p:nvSpPr>
        <p:spPr>
          <a:xfrm>
            <a:off x="5615613" y="2793803"/>
            <a:ext cx="2955188" cy="1477328"/>
          </a:xfrm>
          <a:prstGeom prst="rect">
            <a:avLst/>
          </a:prstGeom>
          <a:noFill/>
        </p:spPr>
        <p:txBody>
          <a:bodyPr wrap="square" rtlCol="0">
            <a:spAutoFit/>
          </a:bodyPr>
          <a:lstStyle/>
          <a:p>
            <a:r>
              <a:rPr lang="sr-Latn-RS" sz="2400"/>
              <a:t>Računarstvo:</a:t>
            </a:r>
          </a:p>
          <a:p>
            <a:pPr marL="285750" indent="-285750">
              <a:buFont typeface="Arial" pitchFamily="34" charset="0"/>
              <a:buChar char="•"/>
            </a:pPr>
            <a:r>
              <a:rPr lang="sr-Latn-RS" sz="2200"/>
              <a:t>Binarni princip True/false</a:t>
            </a:r>
          </a:p>
          <a:p>
            <a:pPr marL="285750" indent="-285750">
              <a:buFont typeface="Arial" pitchFamily="34" charset="0"/>
              <a:buChar char="•"/>
            </a:pPr>
            <a:r>
              <a:rPr lang="sr-Latn-RS" sz="2200"/>
              <a:t>Precizno i određeno</a:t>
            </a:r>
            <a:endParaRPr lang="en-US" sz="2200"/>
          </a:p>
        </p:txBody>
      </p:sp>
      <p:sp>
        <p:nvSpPr>
          <p:cNvPr id="18" name="TextBox 17"/>
          <p:cNvSpPr txBox="1"/>
          <p:nvPr/>
        </p:nvSpPr>
        <p:spPr>
          <a:xfrm>
            <a:off x="572697" y="1517342"/>
            <a:ext cx="2821656" cy="1477328"/>
          </a:xfrm>
          <a:prstGeom prst="rect">
            <a:avLst/>
          </a:prstGeom>
          <a:noFill/>
        </p:spPr>
        <p:txBody>
          <a:bodyPr wrap="square" rtlCol="0">
            <a:spAutoFit/>
          </a:bodyPr>
          <a:lstStyle/>
          <a:p>
            <a:r>
              <a:rPr lang="sr-Latn-RS" sz="2400"/>
              <a:t>Realan svet:</a:t>
            </a:r>
          </a:p>
          <a:p>
            <a:pPr marL="285750" indent="-285750">
              <a:buFont typeface="Arial" pitchFamily="34" charset="0"/>
              <a:buChar char="•"/>
            </a:pPr>
            <a:r>
              <a:rPr lang="sr-Latn-RS" sz="2200"/>
              <a:t>Zašumljen</a:t>
            </a:r>
          </a:p>
          <a:p>
            <a:pPr marL="285750" indent="-285750">
              <a:buFont typeface="Arial" pitchFamily="34" charset="0"/>
              <a:buChar char="•"/>
            </a:pPr>
            <a:r>
              <a:rPr lang="sr-Latn-RS" sz="2200"/>
              <a:t>Kontinualne vrednosti</a:t>
            </a:r>
            <a:endParaRPr lang="en-US" sz="2200"/>
          </a:p>
        </p:txBody>
      </p:sp>
      <p:cxnSp>
        <p:nvCxnSpPr>
          <p:cNvPr id="5" name="Straight Arrow Connector 4">
            <a:extLst>
              <a:ext uri="{FF2B5EF4-FFF2-40B4-BE49-F238E27FC236}">
                <a16:creationId xmlns:a16="http://schemas.microsoft.com/office/drawing/2014/main" id="{BC946582-2A93-46D0-BF35-C6EE30C7DD2B}"/>
              </a:ext>
            </a:extLst>
          </p:cNvPr>
          <p:cNvCxnSpPr>
            <a:cxnSpLocks/>
          </p:cNvCxnSpPr>
          <p:nvPr/>
        </p:nvCxnSpPr>
        <p:spPr>
          <a:xfrm>
            <a:off x="4027605" y="1901371"/>
            <a:ext cx="820166"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790C8A3-F687-4CB5-89F2-43C9FC223C70}"/>
              </a:ext>
            </a:extLst>
          </p:cNvPr>
          <p:cNvSpPr/>
          <p:nvPr/>
        </p:nvSpPr>
        <p:spPr>
          <a:xfrm>
            <a:off x="1752399" y="4808704"/>
            <a:ext cx="5392057" cy="1255728"/>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sr-Latn-RS" sz="2800">
                <a:solidFill>
                  <a:schemeClr val="bg1"/>
                </a:solidFill>
              </a:rPr>
              <a:t>Želimo da primenimo računarsko rezonovanje na realan svet </a:t>
            </a:r>
          </a:p>
        </p:txBody>
      </p:sp>
    </p:spTree>
    <p:extLst>
      <p:ext uri="{BB962C8B-B14F-4D97-AF65-F5344CB8AC3E}">
        <p14:creationId xmlns:p14="http://schemas.microsoft.com/office/powerpoint/2010/main" val="16080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3600"/>
              <a:t>Šta je Soft </a:t>
            </a:r>
            <a:r>
              <a:rPr lang="sr-Latn-RS" sz="3600" err="1"/>
              <a:t>kompjuting</a:t>
            </a:r>
            <a:r>
              <a:rPr lang="en-US" sz="3600"/>
              <a:t>?</a:t>
            </a:r>
            <a:endParaRPr lang="en-US" sz="3600">
              <a:solidFill>
                <a:schemeClr val="accent5"/>
              </a:solidFill>
            </a:endParaRPr>
          </a:p>
        </p:txBody>
      </p:sp>
      <p:graphicFrame>
        <p:nvGraphicFramePr>
          <p:cNvPr id="4" name="Diagram 3"/>
          <p:cNvGraphicFramePr/>
          <p:nvPr>
            <p:extLst>
              <p:ext uri="{D42A27DB-BD31-4B8C-83A1-F6EECF244321}">
                <p14:modId xmlns:p14="http://schemas.microsoft.com/office/powerpoint/2010/main" val="735773444"/>
              </p:ext>
            </p:extLst>
          </p:nvPr>
        </p:nvGraphicFramePr>
        <p:xfrm>
          <a:off x="685800" y="838200"/>
          <a:ext cx="7772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50834" y="3008623"/>
            <a:ext cx="4343400" cy="2169825"/>
          </a:xfrm>
          <a:prstGeom prst="rect">
            <a:avLst/>
          </a:prstGeom>
        </p:spPr>
        <p:txBody>
          <a:bodyPr wrap="square">
            <a:spAutoFit/>
          </a:bodyPr>
          <a:lstStyle/>
          <a:p>
            <a:pPr marL="285750" indent="-285750">
              <a:spcAft>
                <a:spcPts val="600"/>
              </a:spcAft>
              <a:buFont typeface="Arial" pitchFamily="34" charset="0"/>
              <a:buChar char="•"/>
            </a:pPr>
            <a:r>
              <a:rPr lang="sr-Latn-RS" sz="2400"/>
              <a:t>Zahtevaja eksplicitno programiranje</a:t>
            </a:r>
          </a:p>
          <a:p>
            <a:pPr marL="285750" indent="-285750">
              <a:spcAft>
                <a:spcPts val="600"/>
              </a:spcAft>
              <a:buFont typeface="Arial" pitchFamily="34" charset="0"/>
              <a:buChar char="•"/>
            </a:pPr>
            <a:r>
              <a:rPr lang="sr-Latn-RS" sz="2400"/>
              <a:t>Rezultuje preciznim rešenjima</a:t>
            </a:r>
            <a:endParaRPr lang="en-US" sz="2400"/>
          </a:p>
          <a:p>
            <a:pPr marL="285750" indent="-285750">
              <a:spcAft>
                <a:spcPts val="600"/>
              </a:spcAft>
              <a:buFont typeface="Arial" pitchFamily="34" charset="0"/>
              <a:buChar char="•"/>
            </a:pPr>
            <a:r>
              <a:rPr lang="sr-Latn-RS" sz="2400"/>
              <a:t>Determinističko</a:t>
            </a:r>
          </a:p>
          <a:p>
            <a:pPr marL="285750" indent="-285750">
              <a:spcAft>
                <a:spcPts val="600"/>
              </a:spcAft>
              <a:buFont typeface="Arial" pitchFamily="34" charset="0"/>
              <a:buChar char="•"/>
            </a:pPr>
            <a:r>
              <a:rPr lang="sr-Latn-RS" sz="2400"/>
              <a:t>Zahteva tačno definisan ulaz</a:t>
            </a:r>
          </a:p>
        </p:txBody>
      </p:sp>
      <p:sp>
        <p:nvSpPr>
          <p:cNvPr id="6" name="Rectangle 5"/>
          <p:cNvSpPr/>
          <p:nvPr/>
        </p:nvSpPr>
        <p:spPr>
          <a:xfrm>
            <a:off x="4649766" y="3008623"/>
            <a:ext cx="4343400" cy="2169825"/>
          </a:xfrm>
          <a:prstGeom prst="rect">
            <a:avLst/>
          </a:prstGeom>
        </p:spPr>
        <p:txBody>
          <a:bodyPr wrap="square">
            <a:spAutoFit/>
          </a:bodyPr>
          <a:lstStyle/>
          <a:p>
            <a:pPr marL="285750" indent="-285750">
              <a:spcAft>
                <a:spcPts val="600"/>
              </a:spcAft>
              <a:buFont typeface="Arial" pitchFamily="34" charset="0"/>
              <a:buChar char="•"/>
            </a:pPr>
            <a:r>
              <a:rPr lang="sr-Latn-RS" sz="2400"/>
              <a:t>Programi evoluiraju sa iskustvom (podacima)</a:t>
            </a:r>
          </a:p>
          <a:p>
            <a:pPr marL="285750" indent="-285750">
              <a:spcAft>
                <a:spcPts val="600"/>
              </a:spcAft>
              <a:buFont typeface="Arial" pitchFamily="34" charset="0"/>
              <a:buChar char="•"/>
            </a:pPr>
            <a:r>
              <a:rPr lang="sr-Latn-RS" sz="2400"/>
              <a:t>Rezultuje približnim rešenjima</a:t>
            </a:r>
          </a:p>
          <a:p>
            <a:pPr marL="285750" indent="-285750">
              <a:spcAft>
                <a:spcPts val="600"/>
              </a:spcAft>
              <a:buFont typeface="Arial" pitchFamily="34" charset="0"/>
              <a:buChar char="•"/>
            </a:pPr>
            <a:r>
              <a:rPr lang="sr-Latn-RS" sz="2400"/>
              <a:t>Stohastičko</a:t>
            </a:r>
          </a:p>
          <a:p>
            <a:pPr marL="285750" indent="-285750">
              <a:spcAft>
                <a:spcPts val="600"/>
              </a:spcAft>
              <a:buFont typeface="Arial" pitchFamily="34" charset="0"/>
              <a:buChar char="•"/>
            </a:pPr>
            <a:r>
              <a:rPr lang="sr-Latn-RS" sz="2400"/>
              <a:t>Ulaz dvosmislen i zašumljen</a:t>
            </a:r>
          </a:p>
        </p:txBody>
      </p:sp>
    </p:spTree>
    <p:extLst>
      <p:ext uri="{BB962C8B-B14F-4D97-AF65-F5344CB8AC3E}">
        <p14:creationId xmlns:p14="http://schemas.microsoft.com/office/powerpoint/2010/main" val="24490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3600"/>
              <a:t>Pozicija Soft Kompjutunga u ostalim oblastima</a:t>
            </a:r>
            <a:endParaRPr lang="en-US" sz="3600"/>
          </a:p>
        </p:txBody>
      </p:sp>
      <p:sp>
        <p:nvSpPr>
          <p:cNvPr id="3" name="Content Placeholder 2"/>
          <p:cNvSpPr>
            <a:spLocks noGrp="1"/>
          </p:cNvSpPr>
          <p:nvPr>
            <p:ph idx="1"/>
          </p:nvPr>
        </p:nvSpPr>
        <p:spPr/>
        <p:txBody>
          <a:bodyPr/>
          <a:lstStyle/>
          <a:p>
            <a:pPr marL="285750" indent="-285750"/>
            <a:r>
              <a:rPr lang="sr-Latn-RS" i="1"/>
              <a:t>Soft Computing</a:t>
            </a:r>
            <a:r>
              <a:rPr lang="sr-Latn-RS"/>
              <a:t>, </a:t>
            </a:r>
            <a:r>
              <a:rPr lang="sr-Latn-RS" i="1"/>
              <a:t>Machine Learning</a:t>
            </a:r>
            <a:r>
              <a:rPr lang="sr-Latn-RS"/>
              <a:t>, </a:t>
            </a:r>
            <a:r>
              <a:rPr lang="sr-Latn-RS" i="1"/>
              <a:t>Data Mining</a:t>
            </a:r>
            <a:r>
              <a:rPr lang="sr-Latn-RS"/>
              <a:t>,...</a:t>
            </a:r>
          </a:p>
          <a:p>
            <a:pPr marL="285750" indent="-285750"/>
            <a:endParaRPr lang="sr-Latn-RS"/>
          </a:p>
          <a:p>
            <a:pPr marL="285750" indent="-285750"/>
            <a:r>
              <a:rPr lang="sr-Latn-RS"/>
              <a:t>Oblasti se prilično preklapaju</a:t>
            </a:r>
            <a:endParaRPr lang="en-US"/>
          </a:p>
          <a:p>
            <a:pPr marL="742950" lvl="1" indent="-285750"/>
            <a:r>
              <a:rPr lang="en-US"/>
              <a:t>R</a:t>
            </a:r>
            <a:r>
              <a:rPr lang="sr-Latn-RS"/>
              <a:t>azličiti termin</a:t>
            </a:r>
            <a:r>
              <a:rPr lang="en-US" err="1"/>
              <a:t>i</a:t>
            </a:r>
            <a:r>
              <a:rPr lang="sr-Latn-RS"/>
              <a:t> </a:t>
            </a:r>
            <a:endParaRPr lang="en-US"/>
          </a:p>
          <a:p>
            <a:pPr marL="742950" lvl="1" indent="-285750"/>
            <a:r>
              <a:rPr lang="en-US"/>
              <a:t>S</a:t>
            </a:r>
            <a:r>
              <a:rPr lang="sr-Latn-RS"/>
              <a:t>lične matematičke strategije</a:t>
            </a:r>
            <a:endParaRPr lang="en-US"/>
          </a:p>
          <a:p>
            <a:pPr marL="742950" lvl="1" indent="-285750"/>
            <a:r>
              <a:rPr lang="en-US"/>
              <a:t>R</a:t>
            </a:r>
            <a:r>
              <a:rPr lang="sr-Latn-RS"/>
              <a:t>azlike obično potiču od konteksta korišćenja</a:t>
            </a:r>
          </a:p>
          <a:p>
            <a:pPr marL="285750" indent="-285750"/>
            <a:endParaRPr lang="sr-Latn-RS"/>
          </a:p>
          <a:p>
            <a:pPr marL="285750" indent="-285750"/>
            <a:r>
              <a:rPr lang="sr-Latn-RS"/>
              <a:t>Zbrka bi bila izbegnuta ako prestanemo da se trudimo da povučemo granice između oblasti</a:t>
            </a:r>
          </a:p>
          <a:p>
            <a:endParaRPr lang="en-US"/>
          </a:p>
        </p:txBody>
      </p:sp>
    </p:spTree>
    <p:extLst>
      <p:ext uri="{BB962C8B-B14F-4D97-AF65-F5344CB8AC3E}">
        <p14:creationId xmlns:p14="http://schemas.microsoft.com/office/powerpoint/2010/main" val="424491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i="1"/>
              <a:t>Image processing</a:t>
            </a:r>
            <a:endParaRPr lang="en-US" i="1"/>
          </a:p>
        </p:txBody>
      </p:sp>
      <p:sp>
        <p:nvSpPr>
          <p:cNvPr id="3" name="Content Placeholder 2"/>
          <p:cNvSpPr>
            <a:spLocks noGrp="1"/>
          </p:cNvSpPr>
          <p:nvPr>
            <p:ph idx="1"/>
          </p:nvPr>
        </p:nvSpPr>
        <p:spPr>
          <a:xfrm>
            <a:off x="130629" y="1122240"/>
            <a:ext cx="8882742" cy="679264"/>
          </a:xfrm>
        </p:spPr>
        <p:txBody>
          <a:bodyPr>
            <a:normAutofit/>
          </a:bodyPr>
          <a:lstStyle/>
          <a:p>
            <a:r>
              <a:rPr lang="sr-Latn-RS"/>
              <a:t>Na ovom kursu ćemo se baviti obradom digitalne slike</a:t>
            </a:r>
            <a:endParaRPr lang="en-US"/>
          </a:p>
        </p:txBody>
      </p:sp>
      <p:grpSp>
        <p:nvGrpSpPr>
          <p:cNvPr id="16" name="Group 15">
            <a:extLst>
              <a:ext uri="{FF2B5EF4-FFF2-40B4-BE49-F238E27FC236}">
                <a16:creationId xmlns:a16="http://schemas.microsoft.com/office/drawing/2014/main" id="{D0F93BD4-1931-4C49-8F42-15B71F9D97E4}"/>
              </a:ext>
            </a:extLst>
          </p:cNvPr>
          <p:cNvGrpSpPr/>
          <p:nvPr/>
        </p:nvGrpSpPr>
        <p:grpSpPr>
          <a:xfrm>
            <a:off x="108335" y="4282444"/>
            <a:ext cx="4419265" cy="2285263"/>
            <a:chOff x="108335" y="4282444"/>
            <a:chExt cx="4419265" cy="2285263"/>
          </a:xfrm>
        </p:grpSpPr>
        <p:grpSp>
          <p:nvGrpSpPr>
            <p:cNvPr id="4" name="Group 3"/>
            <p:cNvGrpSpPr/>
            <p:nvPr/>
          </p:nvGrpSpPr>
          <p:grpSpPr>
            <a:xfrm>
              <a:off x="108335" y="4282444"/>
              <a:ext cx="4419265" cy="2190633"/>
              <a:chOff x="368491" y="1895309"/>
              <a:chExt cx="3968759" cy="1967317"/>
            </a:xfrm>
          </p:grpSpPr>
          <p:pic>
            <p:nvPicPr>
              <p:cNvPr id="2050" name="Picture 2" descr="Image result for noise reduction"/>
              <p:cNvPicPr>
                <a:picLocks noChangeAspect="1" noChangeArrowheads="1"/>
              </p:cNvPicPr>
              <p:nvPr/>
            </p:nvPicPr>
            <p:blipFill rotWithShape="1">
              <a:blip r:embed="rId3">
                <a:extLst>
                  <a:ext uri="{28A0092B-C50C-407E-A947-70E740481C1C}">
                    <a14:useLocalDpi xmlns:a14="http://schemas.microsoft.com/office/drawing/2010/main" val="0"/>
                  </a:ext>
                </a:extLst>
              </a:blip>
              <a:srcRect l="35998" r="37521"/>
              <a:stretch/>
            </p:blipFill>
            <p:spPr bwMode="auto">
              <a:xfrm>
                <a:off x="368491" y="1895309"/>
                <a:ext cx="1963468" cy="196731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85" r="72220"/>
              <a:stretch/>
            </p:blipFill>
            <p:spPr bwMode="auto">
              <a:xfrm>
                <a:off x="2359255" y="1895309"/>
                <a:ext cx="1977995" cy="196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Box 4"/>
            <p:cNvSpPr txBox="1"/>
            <p:nvPr/>
          </p:nvSpPr>
          <p:spPr>
            <a:xfrm>
              <a:off x="1105234" y="6110507"/>
              <a:ext cx="2124648"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Uklanjanje</a:t>
              </a:r>
              <a:r>
                <a:rPr lang="en-US"/>
                <a:t> </a:t>
              </a:r>
              <a:r>
                <a:rPr lang="sr-Latn-RS"/>
                <a:t>šuma</a:t>
              </a:r>
              <a:endParaRPr lang="en-US"/>
            </a:p>
          </p:txBody>
        </p:sp>
      </p:grpSp>
      <p:grpSp>
        <p:nvGrpSpPr>
          <p:cNvPr id="14" name="Group 13">
            <a:extLst>
              <a:ext uri="{FF2B5EF4-FFF2-40B4-BE49-F238E27FC236}">
                <a16:creationId xmlns:a16="http://schemas.microsoft.com/office/drawing/2014/main" id="{B9737D6C-85E2-4313-9317-A307B3AA9F7C}"/>
              </a:ext>
            </a:extLst>
          </p:cNvPr>
          <p:cNvGrpSpPr/>
          <p:nvPr/>
        </p:nvGrpSpPr>
        <p:grpSpPr>
          <a:xfrm>
            <a:off x="4527600" y="4187816"/>
            <a:ext cx="4232280" cy="2379891"/>
            <a:chOff x="4527600" y="4187816"/>
            <a:chExt cx="4232280" cy="2379891"/>
          </a:xfrm>
        </p:grpSpPr>
        <p:pic>
          <p:nvPicPr>
            <p:cNvPr id="2053" name="Picture 5"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600" y="4187816"/>
              <a:ext cx="4232280" cy="23798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55880" y="5921376"/>
              <a:ext cx="3975720" cy="646331"/>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a:t>Kompresija </a:t>
              </a:r>
            </a:p>
            <a:p>
              <a:r>
                <a:rPr lang="sr-Latn-RS"/>
                <a:t>(slika koju je poslao Curiosity rover)</a:t>
              </a:r>
              <a:endParaRPr lang="en-US"/>
            </a:p>
          </p:txBody>
        </p:sp>
      </p:grpSp>
      <p:grpSp>
        <p:nvGrpSpPr>
          <p:cNvPr id="13" name="Group 12">
            <a:extLst>
              <a:ext uri="{FF2B5EF4-FFF2-40B4-BE49-F238E27FC236}">
                <a16:creationId xmlns:a16="http://schemas.microsoft.com/office/drawing/2014/main" id="{548E3148-2E6A-4C0E-B3B4-721B931815B7}"/>
              </a:ext>
            </a:extLst>
          </p:cNvPr>
          <p:cNvGrpSpPr/>
          <p:nvPr/>
        </p:nvGrpSpPr>
        <p:grpSpPr>
          <a:xfrm>
            <a:off x="4515474" y="1801503"/>
            <a:ext cx="4244406" cy="2386313"/>
            <a:chOff x="4787332" y="1801503"/>
            <a:chExt cx="3972547" cy="2233467"/>
          </a:xfrm>
        </p:grpSpPr>
        <p:pic>
          <p:nvPicPr>
            <p:cNvPr id="2057" name="Picture 9" descr="Image result for movie postproduction correcting errors plate vs gla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7332" y="1801503"/>
              <a:ext cx="3972547" cy="223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01323" y="3563204"/>
              <a:ext cx="2344565"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Postprodukcija</a:t>
              </a:r>
              <a:r>
                <a:rPr lang="en-US"/>
                <a:t> </a:t>
              </a:r>
              <a:r>
                <a:rPr lang="en-US" err="1"/>
                <a:t>filma</a:t>
              </a:r>
              <a:endParaRPr lang="en-US"/>
            </a:p>
          </p:txBody>
        </p:sp>
      </p:grpSp>
      <p:grpSp>
        <p:nvGrpSpPr>
          <p:cNvPr id="12" name="Group 11">
            <a:extLst>
              <a:ext uri="{FF2B5EF4-FFF2-40B4-BE49-F238E27FC236}">
                <a16:creationId xmlns:a16="http://schemas.microsoft.com/office/drawing/2014/main" id="{DB01BE9E-968C-4F56-805A-A3D8B942158B}"/>
              </a:ext>
            </a:extLst>
          </p:cNvPr>
          <p:cNvGrpSpPr/>
          <p:nvPr/>
        </p:nvGrpSpPr>
        <p:grpSpPr>
          <a:xfrm>
            <a:off x="713742" y="1801504"/>
            <a:ext cx="3161879" cy="2370749"/>
            <a:chOff x="384121" y="1801504"/>
            <a:chExt cx="2780369" cy="2084696"/>
          </a:xfrm>
        </p:grpSpPr>
        <p:pic>
          <p:nvPicPr>
            <p:cNvPr id="2055" name="Picture 7" descr="Image result for colorization of black and white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4121" y="1801504"/>
              <a:ext cx="2780369" cy="20846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2034D486-CC90-42FD-BD2C-78BC1896E831}"/>
                </a:ext>
              </a:extLst>
            </p:cNvPr>
            <p:cNvSpPr/>
            <p:nvPr/>
          </p:nvSpPr>
          <p:spPr>
            <a:xfrm>
              <a:off x="955936" y="3429000"/>
              <a:ext cx="1636738"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sr-Latn-RS" sz="2000" err="1">
                  <a:solidFill>
                    <a:schemeClr val="bg1"/>
                  </a:solidFill>
                </a:rPr>
                <a:t>Kolorizacija</a:t>
              </a:r>
              <a:endParaRPr lang="en-US" sz="2800">
                <a:solidFill>
                  <a:schemeClr val="bg1"/>
                </a:solidFill>
              </a:endParaRPr>
            </a:p>
          </p:txBody>
        </p:sp>
      </p:grpSp>
    </p:spTree>
    <p:extLst>
      <p:ext uri="{BB962C8B-B14F-4D97-AF65-F5344CB8AC3E}">
        <p14:creationId xmlns:p14="http://schemas.microsoft.com/office/powerpoint/2010/main" val="24633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i="1"/>
              <a:t>Image processing</a:t>
            </a:r>
            <a:endParaRPr lang="en-US" i="1"/>
          </a:p>
        </p:txBody>
      </p:sp>
      <p:sp>
        <p:nvSpPr>
          <p:cNvPr id="4" name="TextBox 3"/>
          <p:cNvSpPr txBox="1"/>
          <p:nvPr/>
        </p:nvSpPr>
        <p:spPr>
          <a:xfrm>
            <a:off x="5268322" y="2083206"/>
            <a:ext cx="3474411" cy="704569"/>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sz="2400"/>
              <a:t>Obrada</a:t>
            </a:r>
            <a:r>
              <a:rPr lang="en-US" sz="2400"/>
              <a:t> </a:t>
            </a:r>
            <a:r>
              <a:rPr lang="en-US" sz="2400" err="1"/>
              <a:t>medicinskih</a:t>
            </a:r>
            <a:r>
              <a:rPr lang="en-US" sz="2400"/>
              <a:t> </a:t>
            </a:r>
            <a:r>
              <a:rPr lang="en-US" sz="2400" err="1"/>
              <a:t>slika</a:t>
            </a:r>
            <a:endParaRPr lang="en-US" sz="2400"/>
          </a:p>
        </p:txBody>
      </p:sp>
      <p:pic>
        <p:nvPicPr>
          <p:cNvPr id="3074" name="Picture 2" descr="Image result for successful dbs surgery is critically depen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5" y="1055384"/>
            <a:ext cx="4509610" cy="3382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nel A) Three-dimensional visualization of manual segmentations of basal ganglia and thalamus from high-resolution SWI, T2-weighted images and fractional anisotropy maps. Segmentations are superimposed on T2-weighted images. (Panel B) White matter pathways identified using diffusion MRI probabilistic tractography. The white wireframe volumes represent white matter tracts identified as pathways of interest (see Materials and Methods). From left to right: (1) nigrostriatal, (2) nigropallidal, (3) subthalamopallidal and (4) pallidothalamic pathways with AL: ansa lenticularis and TF: thalamic fasciculus. Background images are 7T T2-weighted MR images. (Top right inset) Yellow lines depict the orientation and location of T2-weighted images in each panel. (A1) Axial image at the level of SN; (A2) Coronal image at the level of the posterior Tha; (B1) Axial image at the level of SN, caudo-rostral orientation; (B2) Coronal image at the level of the anterior GPi; (B3) Axial image slightly inferior to STN to avoid obscuring portions of the tract; (B4) Coronal image at the level of the posterior Tha, rostro-caudal orientation. Color code: Caudate nucleus, CN: light blue; Putamen, Pu: red; External globus pallidus, GPe: dark blue; Internal globus pallidus, GPi: green; Substantia nigra, SN: yellow; subthalamic nucleus, STN: magenta; Thalamus, Tha: orange."/>
          <p:cNvPicPr>
            <a:picLocks noChangeAspect="1" noChangeArrowheads="1"/>
          </p:cNvPicPr>
          <p:nvPr/>
        </p:nvPicPr>
        <p:blipFill rotWithShape="1">
          <a:blip r:embed="rId4">
            <a:extLst>
              <a:ext uri="{28A0092B-C50C-407E-A947-70E740481C1C}">
                <a14:useLocalDpi xmlns:a14="http://schemas.microsoft.com/office/drawing/2010/main" val="0"/>
              </a:ext>
            </a:extLst>
          </a:blip>
          <a:srcRect t="33146"/>
          <a:stretch/>
        </p:blipFill>
        <p:spPr bwMode="auto">
          <a:xfrm>
            <a:off x="2780942" y="4070225"/>
            <a:ext cx="6174913" cy="259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7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Computer </a:t>
            </a:r>
            <a:r>
              <a:rPr lang="en-US" i="1" err="1"/>
              <a:t>Vison</a:t>
            </a:r>
            <a:r>
              <a:rPr lang="sr-Latn-RS" i="1"/>
              <a:t> </a:t>
            </a:r>
            <a:r>
              <a:rPr lang="sr-Latn-RS"/>
              <a:t>(CV)</a:t>
            </a:r>
            <a:endParaRPr lang="en-US"/>
          </a:p>
        </p:txBody>
      </p:sp>
      <p:sp>
        <p:nvSpPr>
          <p:cNvPr id="3" name="Content Placeholder 2"/>
          <p:cNvSpPr>
            <a:spLocks noGrp="1"/>
          </p:cNvSpPr>
          <p:nvPr>
            <p:ph idx="1"/>
          </p:nvPr>
        </p:nvSpPr>
        <p:spPr/>
        <p:txBody>
          <a:bodyPr>
            <a:normAutofit/>
          </a:bodyPr>
          <a:lstStyle/>
          <a:p>
            <a:r>
              <a:rPr lang="sr-Latn-RS"/>
              <a:t>Takođe, bavićemo se računarskom vizijom</a:t>
            </a:r>
            <a:endParaRPr lang="en-US"/>
          </a:p>
          <a:p>
            <a:r>
              <a:rPr lang="sr-Latn-RS"/>
              <a:t>Računarsko </a:t>
            </a:r>
            <a:r>
              <a:rPr lang="en-US" err="1"/>
              <a:t>razumevanj</a:t>
            </a:r>
            <a:r>
              <a:rPr lang="sr-Latn-RS"/>
              <a:t>e</a:t>
            </a:r>
            <a:r>
              <a:rPr lang="en-US"/>
              <a:t> </a:t>
            </a:r>
            <a:r>
              <a:rPr lang="en-US" err="1"/>
              <a:t>i</a:t>
            </a:r>
            <a:r>
              <a:rPr lang="en-US"/>
              <a:t> </a:t>
            </a:r>
            <a:r>
              <a:rPr lang="en-US" err="1"/>
              <a:t>interpretacij</a:t>
            </a:r>
            <a:r>
              <a:rPr lang="sr-Latn-RS"/>
              <a:t>a</a:t>
            </a:r>
            <a:r>
              <a:rPr lang="en-US"/>
              <a:t> </a:t>
            </a:r>
            <a:r>
              <a:rPr lang="sr-Latn-RS"/>
              <a:t>vizuelnih podataka</a:t>
            </a:r>
          </a:p>
          <a:p>
            <a:endParaRPr lang="sr-Latn-RS"/>
          </a:p>
        </p:txBody>
      </p:sp>
      <p:pic>
        <p:nvPicPr>
          <p:cNvPr id="2050" name="Picture 2" descr="Image result for 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 y="2670789"/>
            <a:ext cx="8878824" cy="286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Computer Vision</a:t>
            </a:r>
            <a:r>
              <a:rPr lang="sr-Latn-RS" i="1"/>
              <a:t> </a:t>
            </a:r>
            <a:r>
              <a:rPr lang="sr-Latn-RS"/>
              <a:t>– neki od problema</a:t>
            </a:r>
            <a:endParaRPr lang="en-US"/>
          </a:p>
        </p:txBody>
      </p:sp>
      <p:grpSp>
        <p:nvGrpSpPr>
          <p:cNvPr id="19" name="Group 18"/>
          <p:cNvGrpSpPr/>
          <p:nvPr/>
        </p:nvGrpSpPr>
        <p:grpSpPr>
          <a:xfrm>
            <a:off x="734816" y="896011"/>
            <a:ext cx="2234010" cy="3587798"/>
            <a:chOff x="522436" y="1815932"/>
            <a:chExt cx="2234010" cy="3587798"/>
          </a:xfrm>
        </p:grpSpPr>
        <p:sp>
          <p:nvSpPr>
            <p:cNvPr id="5" name="TextBox 4"/>
            <p:cNvSpPr txBox="1"/>
            <p:nvPr/>
          </p:nvSpPr>
          <p:spPr>
            <a:xfrm>
              <a:off x="522436" y="2071625"/>
              <a:ext cx="2234010"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sz="2000"/>
                <a:t>Klasifikacija slika</a:t>
              </a:r>
              <a:endParaRPr lang="en-US" sz="2000"/>
            </a:p>
          </p:txBody>
        </p:sp>
        <p:grpSp>
          <p:nvGrpSpPr>
            <p:cNvPr id="8" name="Group 7"/>
            <p:cNvGrpSpPr>
              <a:grpSpLocks noChangeAspect="1"/>
            </p:cNvGrpSpPr>
            <p:nvPr/>
          </p:nvGrpSpPr>
          <p:grpSpPr>
            <a:xfrm>
              <a:off x="764702" y="1815932"/>
              <a:ext cx="1972867" cy="3587798"/>
              <a:chOff x="970967" y="1893668"/>
              <a:chExt cx="2036610" cy="3703723"/>
            </a:xfrm>
          </p:grpSpPr>
          <p:pic>
            <p:nvPicPr>
              <p:cNvPr id="1026" name="Picture 2" descr="C:\Users\FTN\Desktop\FEWD\git\Front-end-kurs\Angular4\Termin_1\Zadaci\zadatak_6\img\veljko-debeljk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70" t="19023" r="14381" b="7291"/>
              <a:stretch/>
            </p:blipFill>
            <p:spPr bwMode="auto">
              <a:xfrm>
                <a:off x="970967" y="1893668"/>
                <a:ext cx="2036610" cy="3703723"/>
              </a:xfrm>
              <a:prstGeom prst="rect">
                <a:avLst/>
              </a:prstGeom>
              <a:noFill/>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63676" y="2803382"/>
                <a:ext cx="1220585" cy="349493"/>
              </a:xfrm>
              <a:prstGeom prst="rect">
                <a:avLst/>
              </a:prstGeom>
              <a:noFill/>
            </p:spPr>
            <p:txBody>
              <a:bodyPr wrap="square" rtlCol="0">
                <a:spAutoFit/>
              </a:bodyPr>
              <a:lstStyle/>
              <a:p>
                <a:pPr algn="ctr"/>
                <a:r>
                  <a:rPr lang="sr-Latn-RS" sz="1600">
                    <a:solidFill>
                      <a:schemeClr val="bg1"/>
                    </a:solidFill>
                  </a:rPr>
                  <a:t>Cat</a:t>
                </a:r>
                <a:r>
                  <a:rPr lang="en-US" sz="1600">
                    <a:solidFill>
                      <a:schemeClr val="bg1"/>
                    </a:solidFill>
                  </a:rPr>
                  <a:t>? (0/1)</a:t>
                </a:r>
              </a:p>
            </p:txBody>
          </p:sp>
        </p:grpSp>
      </p:grpSp>
      <p:grpSp>
        <p:nvGrpSpPr>
          <p:cNvPr id="20" name="Group 19"/>
          <p:cNvGrpSpPr/>
          <p:nvPr/>
        </p:nvGrpSpPr>
        <p:grpSpPr>
          <a:xfrm>
            <a:off x="180036" y="3891454"/>
            <a:ext cx="8783928" cy="2724908"/>
            <a:chOff x="-795351" y="4088887"/>
            <a:chExt cx="8783928" cy="2724908"/>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591" t="28778" r="2560" b="4777"/>
            <a:stretch/>
          </p:blipFill>
          <p:spPr>
            <a:xfrm>
              <a:off x="-795351" y="4669487"/>
              <a:ext cx="8783928" cy="2144308"/>
            </a:xfrm>
            <a:prstGeom prst="rect">
              <a:avLst/>
            </a:prstGeom>
          </p:spPr>
        </p:pic>
        <p:sp>
          <p:nvSpPr>
            <p:cNvPr id="16" name="TextBox 15"/>
            <p:cNvSpPr txBox="1"/>
            <p:nvPr/>
          </p:nvSpPr>
          <p:spPr>
            <a:xfrm>
              <a:off x="2326901" y="4088887"/>
              <a:ext cx="2539424"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err="1"/>
                <a:t>Neural</a:t>
              </a:r>
              <a:r>
                <a:rPr lang="sr-Latn-RS"/>
                <a:t> </a:t>
              </a:r>
              <a:r>
                <a:rPr lang="sr-Latn-RS" err="1"/>
                <a:t>style</a:t>
              </a:r>
              <a:r>
                <a:rPr lang="sr-Latn-RS"/>
                <a:t> transfer</a:t>
              </a:r>
              <a:endParaRPr lang="en-US"/>
            </a:p>
          </p:txBody>
        </p:sp>
      </p:grpSp>
      <p:grpSp>
        <p:nvGrpSpPr>
          <p:cNvPr id="6" name="Group 5"/>
          <p:cNvGrpSpPr/>
          <p:nvPr/>
        </p:nvGrpSpPr>
        <p:grpSpPr>
          <a:xfrm>
            <a:off x="3947887" y="1153151"/>
            <a:ext cx="5196113" cy="2512861"/>
            <a:chOff x="3091603" y="918415"/>
            <a:chExt cx="5196113" cy="2512861"/>
          </a:xfrm>
        </p:grpSpPr>
        <p:sp>
          <p:nvSpPr>
            <p:cNvPr id="14" name="TextBox 13"/>
            <p:cNvSpPr txBox="1"/>
            <p:nvPr/>
          </p:nvSpPr>
          <p:spPr>
            <a:xfrm>
              <a:off x="4447654" y="918415"/>
              <a:ext cx="2471773" cy="4572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Detekcija</a:t>
              </a:r>
              <a:r>
                <a:rPr lang="en-US"/>
                <a:t> </a:t>
              </a:r>
              <a:r>
                <a:rPr lang="en-US" err="1"/>
                <a:t>objekata</a:t>
              </a:r>
              <a:endParaRPr lang="en-US"/>
            </a:p>
          </p:txBody>
        </p:sp>
        <p:grpSp>
          <p:nvGrpSpPr>
            <p:cNvPr id="4" name="Group 3"/>
            <p:cNvGrpSpPr/>
            <p:nvPr/>
          </p:nvGrpSpPr>
          <p:grpSpPr>
            <a:xfrm>
              <a:off x="3091603" y="1374168"/>
              <a:ext cx="5196113" cy="2057108"/>
              <a:chOff x="3091603" y="1374168"/>
              <a:chExt cx="5196113" cy="2057108"/>
            </a:xfrm>
          </p:grpSpPr>
          <p:grpSp>
            <p:nvGrpSpPr>
              <p:cNvPr id="17" name="Group 16"/>
              <p:cNvGrpSpPr/>
              <p:nvPr/>
            </p:nvGrpSpPr>
            <p:grpSpPr>
              <a:xfrm>
                <a:off x="3091603" y="1479072"/>
                <a:ext cx="2997704" cy="1952204"/>
                <a:chOff x="2879223" y="2361903"/>
                <a:chExt cx="2997704" cy="1952204"/>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b="67391"/>
                <a:stretch/>
              </p:blipFill>
              <p:spPr>
                <a:xfrm>
                  <a:off x="2879223" y="2361903"/>
                  <a:ext cx="2997704" cy="1952204"/>
                </a:xfrm>
                <a:prstGeom prst="rect">
                  <a:avLst/>
                </a:prstGeom>
              </p:spPr>
            </p:pic>
            <p:sp>
              <p:nvSpPr>
                <p:cNvPr id="12" name="Rectangle 11"/>
                <p:cNvSpPr/>
                <p:nvPr/>
              </p:nvSpPr>
              <p:spPr>
                <a:xfrm>
                  <a:off x="5147093" y="2715550"/>
                  <a:ext cx="270510" cy="247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8636" y="1374168"/>
                <a:ext cx="2169080" cy="205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4821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Computer Vision</a:t>
            </a:r>
            <a:r>
              <a:rPr lang="sr-Latn-RS" i="1"/>
              <a:t> </a:t>
            </a:r>
            <a:r>
              <a:rPr lang="sr-Latn-RS"/>
              <a:t>– neki od problema</a:t>
            </a: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04" y="1845320"/>
            <a:ext cx="4422526" cy="332176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38392" y="5254840"/>
            <a:ext cx="3790950" cy="553997"/>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err="1"/>
              <a:t>Image</a:t>
            </a:r>
            <a:r>
              <a:rPr lang="sr-Latn-RS"/>
              <a:t> </a:t>
            </a:r>
            <a:r>
              <a:rPr lang="sr-Latn-RS" err="1"/>
              <a:t>captioning</a:t>
            </a:r>
            <a:endParaRPr lang="sr-Latn-RS"/>
          </a:p>
        </p:txBody>
      </p:sp>
      <p:pic>
        <p:nvPicPr>
          <p:cNvPr id="8" name="Picture 4" descr="Image result for activity recogn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752" y="1845321"/>
            <a:ext cx="4410644" cy="3321766"/>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10848" y="5254841"/>
            <a:ext cx="3794760" cy="55399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spcBef>
                <a:spcPct val="0"/>
              </a:spcBef>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Prepoznavanje</a:t>
            </a:r>
            <a:r>
              <a:rPr lang="en-US"/>
              <a:t> </a:t>
            </a:r>
            <a:r>
              <a:rPr lang="en-US" err="1"/>
              <a:t>aktivnosti</a:t>
            </a:r>
            <a:endParaRPr lang="en-US"/>
          </a:p>
        </p:txBody>
      </p:sp>
    </p:spTree>
    <p:extLst>
      <p:ext uri="{BB962C8B-B14F-4D97-AF65-F5344CB8AC3E}">
        <p14:creationId xmlns:p14="http://schemas.microsoft.com/office/powerpoint/2010/main" val="334590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a:t>Motivacija: eksplozija vizuelnih podataka</a:t>
            </a:r>
            <a:endParaRPr lang="en-US"/>
          </a:p>
        </p:txBody>
      </p:sp>
      <p:sp>
        <p:nvSpPr>
          <p:cNvPr id="3" name="Content Placeholder 2"/>
          <p:cNvSpPr>
            <a:spLocks noGrp="1"/>
          </p:cNvSpPr>
          <p:nvPr>
            <p:ph idx="1"/>
          </p:nvPr>
        </p:nvSpPr>
        <p:spPr/>
        <p:txBody>
          <a:bodyPr>
            <a:normAutofit/>
          </a:bodyPr>
          <a:lstStyle/>
          <a:p>
            <a:r>
              <a:rPr lang="sr-Latn-RS" sz="2200"/>
              <a:t>Svakog dana kreira se neverovatna količina vizuelnih podataka</a:t>
            </a:r>
          </a:p>
          <a:p>
            <a:endParaRPr lang="en-US" sz="2200"/>
          </a:p>
          <a:p>
            <a:endParaRPr lang="en-US" sz="2200"/>
          </a:p>
          <a:p>
            <a:endParaRPr lang="en-US" sz="2200"/>
          </a:p>
          <a:p>
            <a:endParaRPr lang="sr-Latn-RS" sz="2200"/>
          </a:p>
          <a:p>
            <a:pPr lvl="1"/>
            <a:endParaRPr lang="sr-Latn-RS" sz="2200"/>
          </a:p>
          <a:p>
            <a:endParaRPr lang="en-US" sz="2200"/>
          </a:p>
          <a:p>
            <a:endParaRPr lang="en-US" sz="2200"/>
          </a:p>
          <a:p>
            <a:endParaRPr lang="en-US" sz="2200"/>
          </a:p>
          <a:p>
            <a:endParaRPr lang="en-US" sz="2200"/>
          </a:p>
          <a:p>
            <a:endParaRPr lang="en-US" sz="2200"/>
          </a:p>
        </p:txBody>
      </p:sp>
      <p:pic>
        <p:nvPicPr>
          <p:cNvPr id="3076" name="Picture 4" descr="Image result for snapcha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51" r="20936"/>
          <a:stretch/>
        </p:blipFill>
        <p:spPr bwMode="auto">
          <a:xfrm>
            <a:off x="486170" y="1586366"/>
            <a:ext cx="831445" cy="78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12290" y="1625615"/>
            <a:ext cx="2499717" cy="707886"/>
          </a:xfrm>
          <a:prstGeom prst="rect">
            <a:avLst/>
          </a:prstGeom>
          <a:noFill/>
        </p:spPr>
        <p:txBody>
          <a:bodyPr wrap="square" rtlCol="0">
            <a:spAutoFit/>
          </a:bodyPr>
          <a:lstStyle/>
          <a:p>
            <a:r>
              <a:rPr lang="en-US" sz="2000"/>
              <a:t>1 h </a:t>
            </a:r>
            <a:r>
              <a:rPr lang="en-US" sz="2000" err="1"/>
              <a:t>podele</a:t>
            </a:r>
            <a:r>
              <a:rPr lang="en-US" sz="2000"/>
              <a:t> </a:t>
            </a:r>
            <a:r>
              <a:rPr lang="en-US" sz="2000" err="1"/>
              <a:t>slika</a:t>
            </a:r>
            <a:r>
              <a:rPr lang="en-US" sz="2000"/>
              <a:t> =</a:t>
            </a:r>
          </a:p>
          <a:p>
            <a:r>
              <a:rPr lang="en-US" sz="2000"/>
              <a:t>10 </a:t>
            </a:r>
            <a:r>
              <a:rPr lang="en-US" sz="2000" err="1"/>
              <a:t>godina</a:t>
            </a:r>
            <a:r>
              <a:rPr lang="en-US" sz="2000"/>
              <a:t> </a:t>
            </a:r>
            <a:r>
              <a:rPr lang="en-US" sz="2000" err="1"/>
              <a:t>pregledanja</a:t>
            </a:r>
            <a:endParaRPr lang="en-US" sz="2000"/>
          </a:p>
        </p:txBody>
      </p:sp>
      <p:pic>
        <p:nvPicPr>
          <p:cNvPr id="3078" name="Picture 6" descr="Image result for youtub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13" t="39472" r="64199" b="39472"/>
          <a:stretch/>
        </p:blipFill>
        <p:spPr bwMode="auto">
          <a:xfrm>
            <a:off x="4000377" y="1541726"/>
            <a:ext cx="1057791" cy="784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38195" y="1733944"/>
            <a:ext cx="1712926" cy="400110"/>
          </a:xfrm>
          <a:prstGeom prst="rect">
            <a:avLst/>
          </a:prstGeom>
          <a:noFill/>
        </p:spPr>
        <p:txBody>
          <a:bodyPr wrap="square" rtlCol="0">
            <a:spAutoFit/>
          </a:bodyPr>
          <a:lstStyle/>
          <a:p>
            <a:pPr algn="ctr"/>
            <a:r>
              <a:rPr lang="en-US" sz="2000"/>
              <a:t>1 s = 5 h </a:t>
            </a:r>
            <a:r>
              <a:rPr lang="en-US" sz="2000" err="1"/>
              <a:t>videa</a:t>
            </a:r>
            <a:endParaRPr lang="en-US" sz="2000"/>
          </a:p>
        </p:txBody>
      </p:sp>
      <p:pic>
        <p:nvPicPr>
          <p:cNvPr id="3080"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70" y="2680182"/>
            <a:ext cx="5112496" cy="36426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20862" y="2424016"/>
            <a:ext cx="3259015" cy="4154984"/>
          </a:xfrm>
          <a:prstGeom prst="rect">
            <a:avLst/>
          </a:prstGeom>
        </p:spPr>
        <p:txBody>
          <a:bodyPr wrap="square">
            <a:spAutoFit/>
          </a:bodyPr>
          <a:lstStyle/>
          <a:p>
            <a:pPr marL="285750" indent="-285750">
              <a:buFont typeface="Arial" pitchFamily="34" charset="0"/>
              <a:buChar char="•"/>
            </a:pPr>
            <a:r>
              <a:rPr lang="sr-Latn-RS" sz="2200"/>
              <a:t>Većina informacija koja danas cirkuliše su zapravo vizuelni podaci</a:t>
            </a:r>
            <a:endParaRPr lang="en-US" sz="2200"/>
          </a:p>
          <a:p>
            <a:pPr marL="285750" indent="-285750">
              <a:buFont typeface="Arial" pitchFamily="34" charset="0"/>
              <a:buChar char="•"/>
            </a:pPr>
            <a:endParaRPr lang="en-US" sz="2200"/>
          </a:p>
          <a:p>
            <a:pPr marL="285750" indent="-285750">
              <a:buFont typeface="Arial" pitchFamily="34" charset="0"/>
              <a:buChar char="•"/>
            </a:pPr>
            <a:r>
              <a:rPr lang="sr-Latn-RS" sz="2200"/>
              <a:t>Ljudske mogućnosti su odavno premašene</a:t>
            </a:r>
            <a:r>
              <a:rPr lang="en-US" sz="2200"/>
              <a:t>!</a:t>
            </a:r>
          </a:p>
          <a:p>
            <a:pPr marL="285750" indent="-285750">
              <a:buFont typeface="Arial" pitchFamily="34" charset="0"/>
              <a:buChar char="•"/>
            </a:pPr>
            <a:endParaRPr lang="en-US" sz="2200"/>
          </a:p>
          <a:p>
            <a:pPr marL="285750" indent="-285750">
              <a:buFont typeface="Arial" pitchFamily="34" charset="0"/>
              <a:buChar char="•"/>
            </a:pPr>
            <a:r>
              <a:rPr lang="en-US" sz="2200"/>
              <a:t>O</a:t>
            </a:r>
            <a:r>
              <a:rPr lang="sr-Latn-RS" sz="2200"/>
              <a:t>d kritične je važnosti da razvijemo algoritme koji mogu da koriste i razumeju </a:t>
            </a:r>
            <a:r>
              <a:rPr lang="en-US" sz="2200" err="1"/>
              <a:t>vizuelne</a:t>
            </a:r>
            <a:r>
              <a:rPr lang="en-US" sz="2200"/>
              <a:t> </a:t>
            </a:r>
            <a:r>
              <a:rPr lang="sr-Latn-RS" sz="2200"/>
              <a:t>podatke</a:t>
            </a:r>
            <a:endParaRPr lang="sr-Cyrl-RS" sz="2200"/>
          </a:p>
        </p:txBody>
      </p:sp>
    </p:spTree>
    <p:extLst>
      <p:ext uri="{BB962C8B-B14F-4D97-AF65-F5344CB8AC3E}">
        <p14:creationId xmlns:p14="http://schemas.microsoft.com/office/powerpoint/2010/main" val="250726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Effect transition="in" filter="fade">
                                      <p:cBhvr>
                                        <p:cTn id="4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Problem</a:t>
            </a:r>
            <a:endParaRPr lang="en-US"/>
          </a:p>
        </p:txBody>
      </p:sp>
      <p:sp>
        <p:nvSpPr>
          <p:cNvPr id="3" name="Content Placeholder 2"/>
          <p:cNvSpPr>
            <a:spLocks noGrp="1"/>
          </p:cNvSpPr>
          <p:nvPr>
            <p:ph idx="1"/>
          </p:nvPr>
        </p:nvSpPr>
        <p:spPr/>
        <p:txBody>
          <a:bodyPr/>
          <a:lstStyle/>
          <a:p>
            <a:r>
              <a:rPr lang="sr-Latn-RS"/>
              <a:t>Vizuelni podaci su veoma teški za razumevanje</a:t>
            </a:r>
          </a:p>
          <a:p>
            <a:r>
              <a:rPr lang="sr-Latn-RS" i="1"/>
              <a:t>Dark metter of the internet</a:t>
            </a:r>
            <a:endParaRPr lang="en-US" i="1"/>
          </a:p>
        </p:txBody>
      </p:sp>
    </p:spTree>
    <p:extLst>
      <p:ext uri="{BB962C8B-B14F-4D97-AF65-F5344CB8AC3E}">
        <p14:creationId xmlns:p14="http://schemas.microsoft.com/office/powerpoint/2010/main" val="341980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58B0-A8AE-4318-A501-43E338DE2E50}"/>
              </a:ext>
            </a:extLst>
          </p:cNvPr>
          <p:cNvSpPr>
            <a:spLocks noGrp="1"/>
          </p:cNvSpPr>
          <p:nvPr>
            <p:ph type="title"/>
          </p:nvPr>
        </p:nvSpPr>
        <p:spPr/>
        <p:txBody>
          <a:bodyPr/>
          <a:lstStyle/>
          <a:p>
            <a:r>
              <a:rPr lang="sr-Latn-RS"/>
              <a:t>Veštačka inteligencija</a:t>
            </a:r>
            <a:endParaRPr lang="en-US"/>
          </a:p>
        </p:txBody>
      </p:sp>
      <p:sp>
        <p:nvSpPr>
          <p:cNvPr id="5" name="Rectangle: Rounded Corners 4">
            <a:extLst>
              <a:ext uri="{FF2B5EF4-FFF2-40B4-BE49-F238E27FC236}">
                <a16:creationId xmlns:a16="http://schemas.microsoft.com/office/drawing/2014/main" id="{D3AA7B3B-9824-4258-AFFC-867223BD421A}"/>
              </a:ext>
            </a:extLst>
          </p:cNvPr>
          <p:cNvSpPr/>
          <p:nvPr/>
        </p:nvSpPr>
        <p:spPr>
          <a:xfrm>
            <a:off x="517470" y="2121109"/>
            <a:ext cx="2241661" cy="674557"/>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rPr>
              <a:t>Strong AI</a:t>
            </a:r>
          </a:p>
        </p:txBody>
      </p:sp>
      <p:pic>
        <p:nvPicPr>
          <p:cNvPr id="9" name="Picture 8">
            <a:extLst>
              <a:ext uri="{FF2B5EF4-FFF2-40B4-BE49-F238E27FC236}">
                <a16:creationId xmlns:a16="http://schemas.microsoft.com/office/drawing/2014/main" id="{A88C5BE9-9C19-4356-AFFE-4BA69B22B71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276600" y="884255"/>
            <a:ext cx="5867400" cy="3362325"/>
          </a:xfrm>
          <a:prstGeom prst="rect">
            <a:avLst/>
          </a:prstGeom>
        </p:spPr>
      </p:pic>
      <p:pic>
        <p:nvPicPr>
          <p:cNvPr id="2050" name="Picture 2" descr="Terminator 6 Trailer, Matrix 4, Game of Thrones Season 8 Petition - News  Access - YouTube">
            <a:extLst>
              <a:ext uri="{FF2B5EF4-FFF2-40B4-BE49-F238E27FC236}">
                <a16:creationId xmlns:a16="http://schemas.microsoft.com/office/drawing/2014/main" id="{A023A2CE-84AE-4028-B23F-562FDE45FD4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0301" y="4062334"/>
            <a:ext cx="4970073" cy="27956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hal 9000">
            <a:extLst>
              <a:ext uri="{FF2B5EF4-FFF2-40B4-BE49-F238E27FC236}">
                <a16:creationId xmlns:a16="http://schemas.microsoft.com/office/drawing/2014/main" id="{F32F8EF3-C449-4575-B17B-4E3BCB64668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516" t="43323" r="21480" b="14168"/>
          <a:stretch/>
        </p:blipFill>
        <p:spPr bwMode="auto">
          <a:xfrm>
            <a:off x="3161573" y="3102963"/>
            <a:ext cx="1963712" cy="1918741"/>
          </a:xfrm>
          <a:prstGeom prst="ellipse">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9DD10EB6-EDCA-43CC-AF0B-75FC3B24E4B5}"/>
              </a:ext>
            </a:extLst>
          </p:cNvPr>
          <p:cNvSpPr/>
          <p:nvPr/>
        </p:nvSpPr>
        <p:spPr>
          <a:xfrm>
            <a:off x="5628803" y="4751799"/>
            <a:ext cx="3305335" cy="150667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800">
                <a:solidFill>
                  <a:schemeClr val="bg1"/>
                </a:solidFill>
              </a:rPr>
              <a:t>Mašine sposobne za inteligentno ponašanje</a:t>
            </a:r>
            <a:endParaRPr lang="en-US" sz="2800">
              <a:solidFill>
                <a:schemeClr val="bg1"/>
              </a:solidFill>
            </a:endParaRPr>
          </a:p>
        </p:txBody>
      </p:sp>
    </p:spTree>
    <p:extLst>
      <p:ext uri="{BB962C8B-B14F-4D97-AF65-F5344CB8AC3E}">
        <p14:creationId xmlns:p14="http://schemas.microsoft.com/office/powerpoint/2010/main" val="18493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up)">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Odnos sa ostalim oblastima</a:t>
            </a:r>
            <a:endParaRPr lang="en-US"/>
          </a:p>
        </p:txBody>
      </p:sp>
      <p:pic>
        <p:nvPicPr>
          <p:cNvPr id="5" name="Content Placeholder 4"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99722" l="10000" r="90000">
                        <a14:foregroundMark x1="12448" y1="93056" x2="78490" y2="97315"/>
                      </a14:backgroundRemoval>
                    </a14:imgEffect>
                  </a14:imgLayer>
                </a14:imgProps>
              </a:ext>
              <a:ext uri="{28A0092B-C50C-407E-A947-70E740481C1C}">
                <a14:useLocalDpi xmlns:a14="http://schemas.microsoft.com/office/drawing/2010/main" val="0"/>
              </a:ext>
            </a:extLst>
          </a:blip>
          <a:srcRect l="12422" r="12586" b="7411"/>
          <a:stretch/>
        </p:blipFill>
        <p:spPr>
          <a:xfrm>
            <a:off x="271198" y="884255"/>
            <a:ext cx="8601604" cy="5973745"/>
          </a:xfrm>
        </p:spPr>
      </p:pic>
    </p:spTree>
    <p:extLst>
      <p:ext uri="{BB962C8B-B14F-4D97-AF65-F5344CB8AC3E}">
        <p14:creationId xmlns:p14="http://schemas.microsoft.com/office/powerpoint/2010/main" val="151456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Istorija</a:t>
            </a:r>
            <a:r>
              <a:rPr lang="en-US"/>
              <a:t> </a:t>
            </a:r>
            <a:r>
              <a:rPr lang="sr-Latn-RS"/>
              <a:t>biološke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0" b="100000" l="10000" r="90000">
                        <a14:foregroundMark x1="19479" y1="12870" x2="75208" y2="71111"/>
                        <a14:foregroundMark x1="57917" y1="85741" x2="71250" y2="85741"/>
                        <a14:foregroundMark x1="54635" y1="57963" x2="54635" y2="76574"/>
                        <a14:foregroundMark x1="15677" y1="85370" x2="77604" y2="85370"/>
                        <a14:foregroundMark x1="24635" y1="96389" x2="83646" y2="95741"/>
                        <a14:foregroundMark x1="13646" y1="93981" x2="86354" y2="98519"/>
                      </a14:backgroundRemoval>
                    </a14:imgEffect>
                  </a14:imgLayer>
                </a14:imgProps>
              </a:ext>
              <a:ext uri="{28A0092B-C50C-407E-A947-70E740481C1C}">
                <a14:useLocalDpi xmlns:a14="http://schemas.microsoft.com/office/drawing/2010/main" val="0"/>
              </a:ext>
            </a:extLst>
          </a:blip>
          <a:srcRect l="11635" r="12009" b="8201"/>
          <a:stretch/>
        </p:blipFill>
        <p:spPr>
          <a:xfrm>
            <a:off x="0" y="884256"/>
            <a:ext cx="5558971" cy="3759336"/>
          </a:xfrm>
        </p:spPr>
      </p:pic>
      <p:sp>
        <p:nvSpPr>
          <p:cNvPr id="5" name="TextBox 4"/>
          <p:cNvSpPr txBox="1"/>
          <p:nvPr/>
        </p:nvSpPr>
        <p:spPr>
          <a:xfrm>
            <a:off x="5457371" y="1187649"/>
            <a:ext cx="3570515" cy="3416320"/>
          </a:xfrm>
          <a:prstGeom prst="rect">
            <a:avLst/>
          </a:prstGeom>
          <a:noFill/>
        </p:spPr>
        <p:txBody>
          <a:bodyPr wrap="square" rtlCol="0">
            <a:spAutoFit/>
          </a:bodyPr>
          <a:lstStyle/>
          <a:p>
            <a:r>
              <a:rPr lang="sr-Latn-RS" sz="2400"/>
              <a:t>U veoma kratkom vremenskom periodu (10 miliona godina) broj životinjskih vrsta je eksplodirao</a:t>
            </a:r>
          </a:p>
          <a:p>
            <a:pPr marL="285750" indent="-285750">
              <a:buFont typeface="Arial" pitchFamily="34" charset="0"/>
              <a:buChar char="•"/>
            </a:pPr>
            <a:endParaRPr lang="sr-Latn-RS" sz="2400"/>
          </a:p>
          <a:p>
            <a:r>
              <a:rPr lang="en-US" sz="2400"/>
              <a:t>Andrew Parker</a:t>
            </a:r>
            <a:r>
              <a:rPr lang="sr-Latn-RS" sz="2400"/>
              <a:t>: u to vreme fosili razvijaju oči</a:t>
            </a:r>
            <a:endParaRPr lang="en-US" sz="2400"/>
          </a:p>
          <a:p>
            <a:pPr marL="285750" indent="-285750">
              <a:buFont typeface="Arial" pitchFamily="34" charset="0"/>
              <a:buChar char="•"/>
            </a:pPr>
            <a:endParaRPr lang="sr-Latn-RS" sz="2400"/>
          </a:p>
        </p:txBody>
      </p:sp>
      <p:sp>
        <p:nvSpPr>
          <p:cNvPr id="3" name="Rectangle 2">
            <a:extLst>
              <a:ext uri="{FF2B5EF4-FFF2-40B4-BE49-F238E27FC236}">
                <a16:creationId xmlns:a16="http://schemas.microsoft.com/office/drawing/2014/main" id="{62DCB017-A56F-4FE3-9CCC-8F75EFE3BB2D}"/>
              </a:ext>
            </a:extLst>
          </p:cNvPr>
          <p:cNvSpPr/>
          <p:nvPr/>
        </p:nvSpPr>
        <p:spPr>
          <a:xfrm>
            <a:off x="275771" y="4885521"/>
            <a:ext cx="8752115" cy="1723549"/>
          </a:xfrm>
          <a:prstGeom prst="rect">
            <a:avLst/>
          </a:prstGeom>
          <a:solidFill>
            <a:schemeClr val="bg1"/>
          </a:solidFill>
        </p:spPr>
        <p:txBody>
          <a:bodyPr wrap="square">
            <a:spAutoFit/>
          </a:bodyPr>
          <a:lstStyle/>
          <a:p>
            <a:pPr>
              <a:spcAft>
                <a:spcPts val="600"/>
              </a:spcAft>
            </a:pPr>
            <a:r>
              <a:rPr lang="sr-Latn-RS" sz="2400"/>
              <a:t>Danas</a:t>
            </a:r>
            <a:r>
              <a:rPr lang="en-US" sz="2400"/>
              <a:t>…</a:t>
            </a:r>
          </a:p>
          <a:p>
            <a:pPr marL="285750" indent="-285750">
              <a:spcAft>
                <a:spcPts val="600"/>
              </a:spcAft>
              <a:buFont typeface="Arial" pitchFamily="34" charset="0"/>
              <a:buChar char="•"/>
            </a:pPr>
            <a:r>
              <a:rPr lang="sr-Latn-RS" sz="2400"/>
              <a:t>Vid </a:t>
            </a:r>
            <a:r>
              <a:rPr lang="en-US" sz="2400"/>
              <a:t>je </a:t>
            </a:r>
            <a:r>
              <a:rPr lang="sr-Latn-RS" sz="2400"/>
              <a:t>najveći </a:t>
            </a:r>
            <a:r>
              <a:rPr lang="sr-Latn-RS" sz="2400" err="1"/>
              <a:t>senzorni</a:t>
            </a:r>
            <a:r>
              <a:rPr lang="sr-Latn-RS" sz="2400"/>
              <a:t> sistem kod gotovo svih životinjskih vrsta</a:t>
            </a:r>
            <a:endParaRPr lang="en-US" sz="2400"/>
          </a:p>
          <a:p>
            <a:pPr marL="285750" indent="-285750">
              <a:buFont typeface="Arial" pitchFamily="34" charset="0"/>
              <a:buChar char="•"/>
            </a:pPr>
            <a:r>
              <a:rPr lang="en-US" sz="2400"/>
              <a:t>K</a:t>
            </a:r>
            <a:r>
              <a:rPr lang="sr-Latn-RS" sz="2400"/>
              <a:t>od ljudi je 50% </a:t>
            </a:r>
            <a:r>
              <a:rPr lang="sr-Latn-RS" sz="2400" err="1"/>
              <a:t>neurona</a:t>
            </a:r>
            <a:r>
              <a:rPr lang="sr-Latn-RS" sz="2400"/>
              <a:t> </a:t>
            </a:r>
            <a:r>
              <a:rPr lang="sr-Latn-RS" sz="2400" err="1"/>
              <a:t>korteksa</a:t>
            </a:r>
            <a:r>
              <a:rPr lang="sr-Latn-RS" sz="2400"/>
              <a:t> posvećeno procesiranju vizuelnih podataka</a:t>
            </a:r>
            <a:endParaRPr lang="en-US" sz="2400"/>
          </a:p>
        </p:txBody>
      </p:sp>
    </p:spTree>
    <p:extLst>
      <p:ext uri="{BB962C8B-B14F-4D97-AF65-F5344CB8AC3E}">
        <p14:creationId xmlns:p14="http://schemas.microsoft.com/office/powerpoint/2010/main" val="11382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mehaničke vizije</a:t>
            </a:r>
            <a:endParaRPr lang="en-US"/>
          </a:p>
        </p:txBody>
      </p:sp>
      <p:pic>
        <p:nvPicPr>
          <p:cNvPr id="5122" name="Picture 2" descr="Camera Obscura and the World of Illusions - Matrise">
            <a:extLst>
              <a:ext uri="{FF2B5EF4-FFF2-40B4-BE49-F238E27FC236}">
                <a16:creationId xmlns:a16="http://schemas.microsoft.com/office/drawing/2014/main" id="{6A0302C1-0463-44B9-8F6C-631D94FEA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43" y="1040680"/>
            <a:ext cx="7605486" cy="54057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054757B3-CE04-42CB-AD50-2448385DF8C7}"/>
              </a:ext>
            </a:extLst>
          </p:cNvPr>
          <p:cNvSpPr/>
          <p:nvPr/>
        </p:nvSpPr>
        <p:spPr>
          <a:xfrm>
            <a:off x="5442857" y="5602514"/>
            <a:ext cx="3556000" cy="100029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sr-Latn-RS" sz="2400">
                <a:solidFill>
                  <a:schemeClr val="bg1"/>
                </a:solidFill>
              </a:rPr>
              <a:t>1600-te </a:t>
            </a:r>
            <a:r>
              <a:rPr lang="sr-Latn-RS" sz="2400" i="1" err="1">
                <a:solidFill>
                  <a:schemeClr val="bg1"/>
                </a:solidFill>
              </a:rPr>
              <a:t>Camera</a:t>
            </a:r>
            <a:r>
              <a:rPr lang="sr-Latn-RS" sz="2400" i="1">
                <a:solidFill>
                  <a:schemeClr val="bg1"/>
                </a:solidFill>
              </a:rPr>
              <a:t> </a:t>
            </a:r>
            <a:r>
              <a:rPr lang="sr-Latn-RS" sz="2400" i="1" err="1">
                <a:solidFill>
                  <a:schemeClr val="bg1"/>
                </a:solidFill>
              </a:rPr>
              <a:t>obscura</a:t>
            </a:r>
            <a:endParaRPr lang="en-US" sz="2400" i="1">
              <a:solidFill>
                <a:schemeClr val="bg1"/>
              </a:solidFill>
            </a:endParaRPr>
          </a:p>
        </p:txBody>
      </p:sp>
    </p:spTree>
    <p:extLst>
      <p:ext uri="{BB962C8B-B14F-4D97-AF65-F5344CB8AC3E}">
        <p14:creationId xmlns:p14="http://schemas.microsoft.com/office/powerpoint/2010/main" val="315141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Mehanizam vida</a:t>
            </a:r>
            <a:endParaRPr lang="en-US"/>
          </a:p>
        </p:txBody>
      </p:sp>
      <p:pic>
        <p:nvPicPr>
          <p:cNvPr id="4" name="Content Placeholder 3" descr="cs231n_2017_lecture1.pdf - Adobe Acrobat Reader DC"/>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346" r="13257" b="7563"/>
          <a:stretch/>
        </p:blipFill>
        <p:spPr>
          <a:xfrm>
            <a:off x="298297" y="884255"/>
            <a:ext cx="8547405" cy="5973745"/>
          </a:xfrm>
        </p:spPr>
      </p:pic>
      <p:sp>
        <p:nvSpPr>
          <p:cNvPr id="3" name="TextBox 2"/>
          <p:cNvSpPr txBox="1"/>
          <p:nvPr/>
        </p:nvSpPr>
        <p:spPr>
          <a:xfrm>
            <a:off x="9210076" y="747120"/>
            <a:ext cx="3154622" cy="5586145"/>
          </a:xfrm>
          <a:prstGeom prst="rect">
            <a:avLst/>
          </a:prstGeom>
          <a:noFill/>
        </p:spPr>
        <p:txBody>
          <a:bodyPr wrap="square" rtlCol="0">
            <a:spAutoFit/>
          </a:bodyPr>
          <a:lstStyle/>
          <a:p>
            <a:pPr marL="285750" indent="-285750">
              <a:spcBef>
                <a:spcPts val="600"/>
              </a:spcBef>
              <a:buFont typeface="Arial" pitchFamily="34" charset="0"/>
              <a:buChar char="•"/>
            </a:pPr>
            <a:r>
              <a:rPr lang="sr-Latn-RS"/>
              <a:t>Jedan od najuticajnijih radova koji objašnjava funkcionisanje vida i koji je inspirisao računarsku viziju</a:t>
            </a:r>
          </a:p>
          <a:p>
            <a:pPr marL="285750" indent="-285750">
              <a:spcBef>
                <a:spcPts val="600"/>
              </a:spcBef>
              <a:buFont typeface="Arial" pitchFamily="34" charset="0"/>
              <a:buChar char="•"/>
            </a:pPr>
            <a:r>
              <a:rPr lang="sr-Latn-RS"/>
              <a:t>Osnovne ćelije su jednostavne –</a:t>
            </a:r>
            <a:r>
              <a:rPr lang="en-US"/>
              <a:t> </a:t>
            </a:r>
            <a:r>
              <a:rPr lang="sr-Latn-RS"/>
              <a:t>odgovaraju na određenu orijentaciju ivica koje se pomeraju u određenom pravcu</a:t>
            </a:r>
          </a:p>
          <a:p>
            <a:pPr marL="285750" indent="-285750">
              <a:spcBef>
                <a:spcPts val="600"/>
              </a:spcBef>
              <a:buFont typeface="Arial" pitchFamily="34" charset="0"/>
              <a:buChar char="•"/>
            </a:pPr>
            <a:r>
              <a:rPr lang="sr-Latn-RS"/>
              <a:t>Procesiranje vizuelnih podataka počinje od jednostavnih struktura (poput orijentisanih ivica)</a:t>
            </a:r>
          </a:p>
          <a:p>
            <a:pPr marL="285750" indent="-285750">
              <a:spcBef>
                <a:spcPts val="600"/>
              </a:spcBef>
              <a:buFont typeface="Arial" pitchFamily="34" charset="0"/>
              <a:buChar char="•"/>
            </a:pPr>
            <a:r>
              <a:rPr lang="sr-Latn-RS"/>
              <a:t>Kako se informacija propagira kroz sistem, mozak gradi sve kompleksnije vizuelne informacije</a:t>
            </a:r>
          </a:p>
          <a:p>
            <a:pPr marL="285750" indent="-285750">
              <a:buFont typeface="Arial" pitchFamily="34" charset="0"/>
              <a:buChar char="•"/>
            </a:pPr>
            <a:endParaRPr lang="en-US"/>
          </a:p>
        </p:txBody>
      </p:sp>
    </p:spTree>
    <p:extLst>
      <p:ext uri="{BB962C8B-B14F-4D97-AF65-F5344CB8AC3E}">
        <p14:creationId xmlns:p14="http://schemas.microsoft.com/office/powerpoint/2010/main" val="334119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356" r="12504" b="10293"/>
          <a:stretch/>
        </p:blipFill>
        <p:spPr>
          <a:xfrm>
            <a:off x="0" y="1427136"/>
            <a:ext cx="8087013" cy="5430864"/>
          </a:xfrm>
        </p:spPr>
      </p:pic>
      <p:sp>
        <p:nvSpPr>
          <p:cNvPr id="3" name="TextBox 2"/>
          <p:cNvSpPr txBox="1"/>
          <p:nvPr/>
        </p:nvSpPr>
        <p:spPr>
          <a:xfrm>
            <a:off x="3556000" y="1427136"/>
            <a:ext cx="5455411" cy="1785104"/>
          </a:xfrm>
          <a:prstGeom prst="rect">
            <a:avLst/>
          </a:prstGeom>
          <a:noFill/>
        </p:spPr>
        <p:txBody>
          <a:bodyPr wrap="square" rtlCol="0">
            <a:spAutoFit/>
          </a:bodyPr>
          <a:lstStyle/>
          <a:p>
            <a:pPr marL="285750" indent="-285750">
              <a:spcAft>
                <a:spcPts val="600"/>
              </a:spcAft>
              <a:buFont typeface="Arial" pitchFamily="34" charset="0"/>
              <a:buChar char="•"/>
            </a:pPr>
            <a:r>
              <a:rPr lang="sr-Latn-RS" sz="2000"/>
              <a:t>Prva doktorska disertacija u oblasti računarske vizije</a:t>
            </a:r>
          </a:p>
          <a:p>
            <a:pPr marL="285750" indent="-285750">
              <a:spcAft>
                <a:spcPts val="600"/>
              </a:spcAft>
              <a:buFont typeface="Arial" pitchFamily="34" charset="0"/>
              <a:buChar char="•"/>
            </a:pPr>
            <a:r>
              <a:rPr lang="sr-Latn-RS" sz="2000"/>
              <a:t>Simplifikacija sveta pomoću jednost</a:t>
            </a:r>
            <a:r>
              <a:rPr lang="en-US" sz="2000"/>
              <a:t>a</a:t>
            </a:r>
            <a:r>
              <a:rPr lang="sr-Latn-RS" sz="2000"/>
              <a:t>vnih geometrijskih oblika</a:t>
            </a:r>
          </a:p>
          <a:p>
            <a:pPr marL="285750" indent="-285750">
              <a:spcAft>
                <a:spcPts val="600"/>
              </a:spcAft>
              <a:buFont typeface="Arial" pitchFamily="34" charset="0"/>
              <a:buChar char="•"/>
            </a:pPr>
            <a:r>
              <a:rPr lang="sr-Latn-RS" sz="2000"/>
              <a:t>Cilj: prepoznavanje oblika i rekonstrukcija scene</a:t>
            </a:r>
            <a:endParaRPr lang="en-US" sz="2000"/>
          </a:p>
        </p:txBody>
      </p:sp>
    </p:spTree>
    <p:extLst>
      <p:ext uri="{BB962C8B-B14F-4D97-AF65-F5344CB8AC3E}">
        <p14:creationId xmlns:p14="http://schemas.microsoft.com/office/powerpoint/2010/main" val="59286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422" r="12749" b="8166"/>
          <a:stretch/>
        </p:blipFill>
        <p:spPr>
          <a:xfrm>
            <a:off x="478971" y="1057020"/>
            <a:ext cx="8186058" cy="5651129"/>
          </a:xfrm>
        </p:spPr>
      </p:pic>
    </p:spTree>
    <p:extLst>
      <p:ext uri="{BB962C8B-B14F-4D97-AF65-F5344CB8AC3E}">
        <p14:creationId xmlns:p14="http://schemas.microsoft.com/office/powerpoint/2010/main" val="323003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32711" t="4278" r="12314" b="7534"/>
          <a:stretch/>
        </p:blipFill>
        <p:spPr>
          <a:xfrm>
            <a:off x="132588" y="941158"/>
            <a:ext cx="6241144" cy="5631535"/>
          </a:xfrm>
        </p:spPr>
      </p:pic>
      <p:sp>
        <p:nvSpPr>
          <p:cNvPr id="3" name="TextBox 2"/>
          <p:cNvSpPr txBox="1"/>
          <p:nvPr/>
        </p:nvSpPr>
        <p:spPr>
          <a:xfrm>
            <a:off x="4267200" y="1905506"/>
            <a:ext cx="4744212" cy="3046988"/>
          </a:xfrm>
          <a:prstGeom prst="rect">
            <a:avLst/>
          </a:prstGeom>
          <a:noFill/>
        </p:spPr>
        <p:txBody>
          <a:bodyPr wrap="square" rtlCol="0">
            <a:spAutoFit/>
          </a:bodyPr>
          <a:lstStyle/>
          <a:p>
            <a:pPr marL="285750" indent="-285750">
              <a:buFont typeface="Arial" pitchFamily="34" charset="0"/>
              <a:buChar char="•"/>
            </a:pPr>
            <a:r>
              <a:rPr lang="sr-Latn-RS" sz="2400"/>
              <a:t>Jedna od najuticajnijih knjiga iz oblasti računarske vizije</a:t>
            </a:r>
          </a:p>
          <a:p>
            <a:pPr marL="285750" indent="-285750">
              <a:buFont typeface="Arial" pitchFamily="34" charset="0"/>
              <a:buChar char="•"/>
            </a:pPr>
            <a:endParaRPr lang="en-US" sz="2400"/>
          </a:p>
          <a:p>
            <a:pPr marL="285750" indent="-285750">
              <a:buFont typeface="Arial" pitchFamily="34" charset="0"/>
              <a:buChar char="•"/>
            </a:pPr>
            <a:r>
              <a:rPr lang="sr-Latn-RS" sz="2400"/>
              <a:t>Šta je vizija</a:t>
            </a:r>
            <a:r>
              <a:rPr lang="en-US" sz="2400"/>
              <a:t>?</a:t>
            </a:r>
          </a:p>
          <a:p>
            <a:pPr marL="285750" indent="-285750">
              <a:buFont typeface="Arial" pitchFamily="34" charset="0"/>
              <a:buChar char="•"/>
            </a:pPr>
            <a:endParaRPr lang="en-US" sz="2400"/>
          </a:p>
          <a:p>
            <a:pPr marL="285750" indent="-285750">
              <a:buFont typeface="Arial" pitchFamily="34" charset="0"/>
              <a:buChar char="•"/>
            </a:pPr>
            <a:r>
              <a:rPr lang="en-US" sz="2400" err="1"/>
              <a:t>Kako</a:t>
            </a:r>
            <a:r>
              <a:rPr lang="en-US" sz="2400"/>
              <a:t> </a:t>
            </a:r>
            <a:r>
              <a:rPr lang="en-US" sz="2400" err="1"/>
              <a:t>mo</a:t>
            </a:r>
            <a:r>
              <a:rPr lang="sr-Latn-RS" sz="2400"/>
              <a:t>žemo razvijati algoritme koje su u mogućnosti da razumeju vizuelni svet</a:t>
            </a:r>
            <a:r>
              <a:rPr lang="en-US" sz="2400"/>
              <a:t>?</a:t>
            </a:r>
          </a:p>
        </p:txBody>
      </p:sp>
    </p:spTree>
    <p:extLst>
      <p:ext uri="{BB962C8B-B14F-4D97-AF65-F5344CB8AC3E}">
        <p14:creationId xmlns:p14="http://schemas.microsoft.com/office/powerpoint/2010/main" val="27042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063" r="12503" b="7294"/>
          <a:stretch/>
        </p:blipFill>
        <p:spPr>
          <a:xfrm>
            <a:off x="0" y="1072939"/>
            <a:ext cx="6691086" cy="4625556"/>
          </a:xfrm>
        </p:spPr>
      </p:pic>
      <p:sp>
        <p:nvSpPr>
          <p:cNvPr id="3" name="TextBox 2"/>
          <p:cNvSpPr txBox="1"/>
          <p:nvPr/>
        </p:nvSpPr>
        <p:spPr>
          <a:xfrm>
            <a:off x="6840837" y="1071823"/>
            <a:ext cx="2153412" cy="4401205"/>
          </a:xfrm>
          <a:prstGeom prst="rect">
            <a:avLst/>
          </a:prstGeom>
          <a:noFill/>
        </p:spPr>
        <p:txBody>
          <a:bodyPr wrap="square" rtlCol="0">
            <a:spAutoFit/>
          </a:bodyPr>
          <a:lstStyle/>
          <a:p>
            <a:pPr marL="285750" indent="-285750">
              <a:buFont typeface="Arial" pitchFamily="34" charset="0"/>
              <a:buChar char="•"/>
            </a:pPr>
            <a:r>
              <a:rPr lang="sr-Latn-RS" sz="2000"/>
              <a:t>Ulaz: slika</a:t>
            </a:r>
          </a:p>
          <a:p>
            <a:pPr marL="285750" indent="-285750">
              <a:buFont typeface="Arial" pitchFamily="34" charset="0"/>
              <a:buChar char="•"/>
            </a:pPr>
            <a:r>
              <a:rPr lang="sr-Latn-RS" sz="2000"/>
              <a:t>Izlaz: potpuna 3D </a:t>
            </a:r>
            <a:r>
              <a:rPr lang="sr-Latn-RS" sz="2000" err="1"/>
              <a:t>reprezenzacija</a:t>
            </a:r>
            <a:endParaRPr lang="sr-Latn-RS" sz="2000"/>
          </a:p>
          <a:p>
            <a:r>
              <a:rPr lang="en-US" sz="2000"/>
              <a:t> </a:t>
            </a:r>
          </a:p>
          <a:p>
            <a:pPr marL="285750" indent="-285750">
              <a:buFont typeface="Arial" pitchFamily="34" charset="0"/>
              <a:buChar char="•"/>
            </a:pPr>
            <a:r>
              <a:rPr lang="sr-Latn-RS" sz="2000"/>
              <a:t>Metod: niz procesa</a:t>
            </a:r>
            <a:endParaRPr lang="en-US" sz="2000"/>
          </a:p>
          <a:p>
            <a:pPr marL="285750" indent="-285750">
              <a:buFont typeface="Arial" pitchFamily="34" charset="0"/>
              <a:buChar char="•"/>
            </a:pPr>
            <a:endParaRPr lang="en-US" sz="2000"/>
          </a:p>
          <a:p>
            <a:pPr marL="285750" indent="-285750">
              <a:buFont typeface="Arial" pitchFamily="34" charset="0"/>
              <a:buChar char="•"/>
            </a:pPr>
            <a:r>
              <a:rPr lang="en-US" sz="2000"/>
              <a:t>O</a:t>
            </a:r>
            <a:r>
              <a:rPr lang="sr-Latn-RS" sz="2000"/>
              <a:t>vaj način razmišljanja je dominirao računarskom vizijom nekoliko decenija </a:t>
            </a:r>
            <a:endParaRPr lang="en-US" sz="2000"/>
          </a:p>
        </p:txBody>
      </p:sp>
    </p:spTree>
    <p:extLst>
      <p:ext uri="{BB962C8B-B14F-4D97-AF65-F5344CB8AC3E}">
        <p14:creationId xmlns:p14="http://schemas.microsoft.com/office/powerpoint/2010/main" val="9858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143" t="6937" r="12491" b="7908"/>
          <a:stretch/>
        </p:blipFill>
        <p:spPr>
          <a:xfrm>
            <a:off x="1224366" y="2418126"/>
            <a:ext cx="6695268" cy="4255208"/>
          </a:xfrm>
        </p:spPr>
      </p:pic>
      <p:sp>
        <p:nvSpPr>
          <p:cNvPr id="5" name="Rectangle 4">
            <a:extLst>
              <a:ext uri="{FF2B5EF4-FFF2-40B4-BE49-F238E27FC236}">
                <a16:creationId xmlns:a16="http://schemas.microsoft.com/office/drawing/2014/main" id="{09710A5F-A26D-410C-9874-0118C1416E2F}"/>
              </a:ext>
            </a:extLst>
          </p:cNvPr>
          <p:cNvSpPr/>
          <p:nvPr/>
        </p:nvSpPr>
        <p:spPr>
          <a:xfrm>
            <a:off x="280143" y="1235692"/>
            <a:ext cx="8660657" cy="830997"/>
          </a:xfrm>
          <a:prstGeom prst="rect">
            <a:avLst/>
          </a:prstGeom>
        </p:spPr>
        <p:txBody>
          <a:bodyPr wrap="square">
            <a:spAutoFit/>
          </a:bodyPr>
          <a:lstStyle/>
          <a:p>
            <a:r>
              <a:rPr lang="en-US" sz="2400" err="1"/>
              <a:t>Kako</a:t>
            </a:r>
            <a:r>
              <a:rPr lang="en-US" sz="2400"/>
              <a:t> </a:t>
            </a:r>
            <a:r>
              <a:rPr lang="en-US" sz="2400" err="1"/>
              <a:t>reprezenovati</a:t>
            </a:r>
            <a:r>
              <a:rPr lang="en-US" sz="2400"/>
              <a:t> </a:t>
            </a:r>
            <a:r>
              <a:rPr lang="en-US" sz="2400" err="1"/>
              <a:t>stvarne</a:t>
            </a:r>
            <a:r>
              <a:rPr lang="en-US" sz="2400"/>
              <a:t> </a:t>
            </a:r>
            <a:r>
              <a:rPr lang="en-US" sz="2400" err="1"/>
              <a:t>objekte</a:t>
            </a:r>
            <a:r>
              <a:rPr lang="en-US" sz="2400"/>
              <a:t> </a:t>
            </a:r>
            <a:r>
              <a:rPr lang="en-US" sz="2400" err="1"/>
              <a:t>pomo</a:t>
            </a:r>
            <a:r>
              <a:rPr lang="sr-Latn-RS" sz="2400"/>
              <a:t>ću jednostavnih geometrijskih </a:t>
            </a:r>
            <a:r>
              <a:rPr lang="sr-Latn-RS" sz="2400" err="1"/>
              <a:t>primitiva</a:t>
            </a:r>
            <a:r>
              <a:rPr lang="en-US" sz="2400"/>
              <a:t>?</a:t>
            </a:r>
          </a:p>
        </p:txBody>
      </p:sp>
    </p:spTree>
    <p:extLst>
      <p:ext uri="{BB962C8B-B14F-4D97-AF65-F5344CB8AC3E}">
        <p14:creationId xmlns:p14="http://schemas.microsoft.com/office/powerpoint/2010/main" val="7323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sp>
        <p:nvSpPr>
          <p:cNvPr id="3" name="Content Placeholder 2"/>
          <p:cNvSpPr>
            <a:spLocks noGrp="1"/>
          </p:cNvSpPr>
          <p:nvPr>
            <p:ph idx="1"/>
          </p:nvPr>
        </p:nvSpPr>
        <p:spPr>
          <a:xfrm>
            <a:off x="188686" y="4454976"/>
            <a:ext cx="8766628" cy="2040931"/>
          </a:xfrm>
        </p:spPr>
        <p:txBody>
          <a:bodyPr>
            <a:normAutofit fontScale="92500"/>
          </a:bodyPr>
          <a:lstStyle/>
          <a:p>
            <a:r>
              <a:rPr lang="sr-Latn-RS" sz="2400"/>
              <a:t>Pokušaj da se detektuju ivice i da se ova informacija koristi u cilju prepoznavanja objekata</a:t>
            </a:r>
          </a:p>
          <a:p>
            <a:r>
              <a:rPr lang="sr-Latn-RS" sz="2400"/>
              <a:t>Mnogo truda uloženo u razmatranje samih zadataka računarske vizije </a:t>
            </a:r>
            <a:endParaRPr lang="en-US" sz="2400"/>
          </a:p>
          <a:p>
            <a:r>
              <a:rPr lang="en-US" sz="2400" err="1"/>
              <a:t>Izdvojio</a:t>
            </a:r>
            <a:r>
              <a:rPr lang="en-US" sz="2400"/>
              <a:t> se </a:t>
            </a:r>
            <a:r>
              <a:rPr lang="sr-Latn-RS" sz="2400"/>
              <a:t>veoma težak problem prepoznavanja objekata</a:t>
            </a:r>
          </a:p>
          <a:p>
            <a:r>
              <a:rPr lang="sr-Latn-RS" sz="2400"/>
              <a:t>Predložena rešenja su uglavnom </a:t>
            </a:r>
            <a:r>
              <a:rPr lang="sr-Latn-RS" sz="2400" i="1"/>
              <a:t>toy examples</a:t>
            </a:r>
            <a:endParaRPr lang="sr-Latn-RS" sz="2400"/>
          </a:p>
          <a:p>
            <a:endParaRPr lang="en-US" sz="2400"/>
          </a:p>
        </p:txBody>
      </p:sp>
      <p:pic>
        <p:nvPicPr>
          <p:cNvPr id="4" name="Content Placeholder 3" descr="cs231n_2017_lecture1.pdf - Adobe Acrobat Reader DC"/>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10000" r="90000">
                        <a14:foregroundMark x1="22188" y1="24444" x2="48958" y2="65556"/>
                        <a14:foregroundMark x1="50000" y1="22870" x2="80000" y2="66481"/>
                        <a14:foregroundMark x1="82604" y1="18611" x2="53958" y2="72870"/>
                        <a14:foregroundMark x1="61146" y1="30833" x2="80365" y2="28981"/>
                        <a14:foregroundMark x1="59583" y1="27500" x2="59583" y2="27500"/>
                        <a14:foregroundMark x1="59583" y1="26852" x2="59583" y2="26852"/>
                        <a14:foregroundMark x1="54271" y1="36019" x2="54271" y2="36019"/>
                        <a14:foregroundMark x1="55677" y1="50370" x2="55677" y2="50370"/>
                        <a14:foregroundMark x1="55677" y1="50370" x2="55677" y2="50370"/>
                        <a14:foregroundMark x1="67656" y1="40278" x2="67656" y2="40278"/>
                        <a14:foregroundMark x1="67656" y1="40278" x2="67656" y2="40278"/>
                        <a14:foregroundMark x1="52240" y1="27778" x2="69740" y2="65000"/>
                        <a14:foregroundMark x1="52396" y1="36574" x2="58385" y2="63426"/>
                        <a14:foregroundMark x1="64740" y1="29259" x2="77292" y2="62222"/>
                        <a14:foregroundMark x1="76771" y1="36019" x2="76771" y2="62500"/>
                        <a14:foregroundMark x1="54115" y1="41204" x2="54115" y2="61667"/>
                        <a14:foregroundMark x1="31979" y1="28056" x2="45365" y2="38796"/>
                        <a14:foregroundMark x1="23229" y1="39630" x2="38333" y2="57315"/>
                        <a14:foregroundMark x1="33177" y1="44537" x2="31823" y2="67685"/>
                      </a14:backgroundRemoval>
                    </a14:imgEffect>
                  </a14:imgLayer>
                </a14:imgProps>
              </a:ext>
              <a:ext uri="{28A0092B-C50C-407E-A947-70E740481C1C}">
                <a14:useLocalDpi xmlns:a14="http://schemas.microsoft.com/office/drawing/2010/main" val="0"/>
              </a:ext>
            </a:extLst>
          </a:blip>
          <a:srcRect l="17851" t="21204" r="17772" b="30984"/>
          <a:stretch/>
        </p:blipFill>
        <p:spPr>
          <a:xfrm>
            <a:off x="791115" y="978245"/>
            <a:ext cx="7561770" cy="3158941"/>
          </a:xfrm>
          <a:prstGeom prst="rect">
            <a:avLst/>
          </a:prstGeom>
        </p:spPr>
      </p:pic>
      <p:sp>
        <p:nvSpPr>
          <p:cNvPr id="5" name="TextBox 4">
            <a:extLst>
              <a:ext uri="{FF2B5EF4-FFF2-40B4-BE49-F238E27FC236}">
                <a16:creationId xmlns:a16="http://schemas.microsoft.com/office/drawing/2014/main" id="{065B2E9D-81A5-4CF1-814A-BB1F80FA944A}"/>
              </a:ext>
            </a:extLst>
          </p:cNvPr>
          <p:cNvSpPr txBox="1"/>
          <p:nvPr/>
        </p:nvSpPr>
        <p:spPr>
          <a:xfrm>
            <a:off x="6797176" y="3915849"/>
            <a:ext cx="2158138" cy="442674"/>
          </a:xfrm>
          <a:prstGeom prst="roundRect">
            <a:avLst/>
          </a:prstGeom>
          <a:solidFill>
            <a:srgbClr val="430909"/>
          </a:solidFill>
        </p:spPr>
        <p:txBody>
          <a:bodyPr wrap="square" rtlCol="0">
            <a:spAutoFit/>
          </a:bodyPr>
          <a:lstStyle/>
          <a:p>
            <a:pPr algn="ctr"/>
            <a:r>
              <a:rPr lang="sr-Latn-RS" sz="2000">
                <a:solidFill>
                  <a:schemeClr val="bg1"/>
                </a:solidFill>
              </a:rPr>
              <a:t>David </a:t>
            </a:r>
            <a:r>
              <a:rPr lang="sr-Latn-RS" sz="2000" err="1">
                <a:solidFill>
                  <a:schemeClr val="bg1"/>
                </a:solidFill>
              </a:rPr>
              <a:t>Lowe</a:t>
            </a:r>
            <a:r>
              <a:rPr lang="sr-Latn-RS" sz="2000">
                <a:solidFill>
                  <a:schemeClr val="bg1"/>
                </a:solidFill>
              </a:rPr>
              <a:t>, 1987</a:t>
            </a:r>
            <a:endParaRPr lang="en-US" sz="2000">
              <a:solidFill>
                <a:schemeClr val="bg1"/>
              </a:solidFill>
            </a:endParaRPr>
          </a:p>
        </p:txBody>
      </p:sp>
    </p:spTree>
    <p:extLst>
      <p:ext uri="{BB962C8B-B14F-4D97-AF65-F5344CB8AC3E}">
        <p14:creationId xmlns:p14="http://schemas.microsoft.com/office/powerpoint/2010/main" val="1195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9D227AA9-5993-4378-946E-E7CBFBBA6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02E8B24A-E924-4EA4-951E-022F5DCF4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84" name="Rectangle 83">
              <a:extLst>
                <a:ext uri="{FF2B5EF4-FFF2-40B4-BE49-F238E27FC236}">
                  <a16:creationId xmlns:a16="http://schemas.microsoft.com/office/drawing/2014/main" id="{C10EB1CC-8FDC-4472-9750-CD4C17248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3A054A7-C0C2-4CBF-ACC4-EAD2ADD14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7EA2FCBD-319F-4A4F-9834-E50E3DD2A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148" y="549275"/>
            <a:ext cx="8316514" cy="5757925"/>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CC5D434-0845-4C07-8E7F-E5FBBAA10694}"/>
              </a:ext>
            </a:extLst>
          </p:cNvPr>
          <p:cNvSpPr/>
          <p:nvPr/>
        </p:nvSpPr>
        <p:spPr>
          <a:xfrm>
            <a:off x="819150" y="5024622"/>
            <a:ext cx="7505700" cy="746591"/>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rPr>
              <a:t>Weak AI</a:t>
            </a:r>
          </a:p>
        </p:txBody>
      </p:sp>
      <p:pic>
        <p:nvPicPr>
          <p:cNvPr id="1036" name="Picture 12" descr="http://manufacturingstories.com/wp-content/uploads/2017/02/thinkstockphotos-641142264-promo.jpg"/>
          <p:cNvPicPr>
            <a:picLocks noChangeAspect="1" noChangeArrowheads="1"/>
          </p:cNvPicPr>
          <p:nvPr/>
        </p:nvPicPr>
        <p:blipFill rotWithShape="1">
          <a:blip r:embed="rId3">
            <a:extLst>
              <a:ext uri="{28A0092B-C50C-407E-A947-70E740481C1C}">
                <a14:useLocalDpi xmlns:a14="http://schemas.microsoft.com/office/drawing/2010/main" val="0"/>
              </a:ext>
            </a:extLst>
          </a:blip>
          <a:srcRect r="-1" b="16992"/>
          <a:stretch/>
        </p:blipFill>
        <p:spPr bwMode="auto">
          <a:xfrm>
            <a:off x="413147" y="549275"/>
            <a:ext cx="8316514" cy="388310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Content Placeholder 6"/>
          <p:cNvSpPr txBox="1">
            <a:spLocks/>
          </p:cNvSpPr>
          <p:nvPr/>
        </p:nvSpPr>
        <p:spPr>
          <a:xfrm>
            <a:off x="5313382" y="1204297"/>
            <a:ext cx="3170547" cy="530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solidFill>
                <a:schemeClr val="accent5">
                  <a:lumMod val="50000"/>
                </a:schemeClr>
              </a:solidFill>
            </a:endParaRPr>
          </a:p>
        </p:txBody>
      </p:sp>
    </p:spTree>
    <p:extLst>
      <p:ext uri="{BB962C8B-B14F-4D97-AF65-F5344CB8AC3E}">
        <p14:creationId xmlns:p14="http://schemas.microsoft.com/office/powerpoint/2010/main" val="34913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10" name="Content Placeholder 9"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570" r="12010" b="7584"/>
          <a:stretch/>
        </p:blipFill>
        <p:spPr>
          <a:xfrm>
            <a:off x="49876" y="1222271"/>
            <a:ext cx="6403207" cy="4413458"/>
          </a:xfrm>
        </p:spPr>
      </p:pic>
      <p:sp>
        <p:nvSpPr>
          <p:cNvPr id="3" name="TextBox 2"/>
          <p:cNvSpPr txBox="1"/>
          <p:nvPr/>
        </p:nvSpPr>
        <p:spPr>
          <a:xfrm>
            <a:off x="6299198" y="1166405"/>
            <a:ext cx="2794926" cy="5324535"/>
          </a:xfrm>
          <a:prstGeom prst="rect">
            <a:avLst/>
          </a:prstGeom>
          <a:noFill/>
        </p:spPr>
        <p:txBody>
          <a:bodyPr wrap="square" rtlCol="0">
            <a:spAutoFit/>
          </a:bodyPr>
          <a:lstStyle/>
          <a:p>
            <a:pPr marL="285750" indent="-285750">
              <a:buFont typeface="Arial" pitchFamily="34" charset="0"/>
              <a:buChar char="•"/>
            </a:pPr>
            <a:r>
              <a:rPr lang="sr-Latn-RS" sz="2000"/>
              <a:t>Ako je problem prepoznavanja objekata težak, možda treba krenuti od segmentacije</a:t>
            </a:r>
          </a:p>
          <a:p>
            <a:pPr marL="285750" indent="-285750">
              <a:buFont typeface="Arial" pitchFamily="34" charset="0"/>
              <a:buChar char="•"/>
            </a:pPr>
            <a:endParaRPr lang="sr-Latn-RS" sz="2000"/>
          </a:p>
          <a:p>
            <a:pPr marL="285750" indent="-285750">
              <a:buFont typeface="Arial" pitchFamily="34" charset="0"/>
              <a:buChar char="•"/>
            </a:pPr>
            <a:r>
              <a:rPr lang="sr-Latn-RS" sz="2000"/>
              <a:t>Krećemo od slike i grupišemo piksele u smislene celine</a:t>
            </a:r>
          </a:p>
          <a:p>
            <a:pPr marL="285750" indent="-285750">
              <a:buFont typeface="Arial" pitchFamily="34" charset="0"/>
              <a:buChar char="•"/>
            </a:pPr>
            <a:endParaRPr lang="sr-Latn-RS" sz="2000"/>
          </a:p>
          <a:p>
            <a:pPr marL="285750" indent="-285750">
              <a:buFont typeface="Arial" pitchFamily="34" charset="0"/>
              <a:buChar char="•"/>
            </a:pPr>
            <a:r>
              <a:rPr lang="sr-Latn-RS" sz="2000"/>
              <a:t>Ovde je prikazan jedan od najranijih radova gde se koristi algoritam baziran na teoriji grafova za segmentaciju slike</a:t>
            </a:r>
            <a:endParaRPr lang="en-US" sz="2000"/>
          </a:p>
          <a:p>
            <a:pPr marL="285750" indent="-285750">
              <a:buFont typeface="Arial" pitchFamily="34" charset="0"/>
              <a:buChar char="•"/>
            </a:pPr>
            <a:endParaRPr lang="en-US" sz="2000"/>
          </a:p>
        </p:txBody>
      </p:sp>
    </p:spTree>
    <p:extLst>
      <p:ext uri="{BB962C8B-B14F-4D97-AF65-F5344CB8AC3E}">
        <p14:creationId xmlns:p14="http://schemas.microsoft.com/office/powerpoint/2010/main" val="37873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009" r="12384" b="7218"/>
          <a:stretch/>
        </p:blipFill>
        <p:spPr>
          <a:xfrm>
            <a:off x="29028" y="1695551"/>
            <a:ext cx="5606630" cy="3870139"/>
          </a:xfrm>
        </p:spPr>
      </p:pic>
      <p:sp>
        <p:nvSpPr>
          <p:cNvPr id="3" name="TextBox 2"/>
          <p:cNvSpPr txBox="1"/>
          <p:nvPr/>
        </p:nvSpPr>
        <p:spPr>
          <a:xfrm>
            <a:off x="5747657" y="1506963"/>
            <a:ext cx="3309257" cy="4247317"/>
          </a:xfrm>
          <a:prstGeom prst="rect">
            <a:avLst/>
          </a:prstGeom>
          <a:noFill/>
        </p:spPr>
        <p:txBody>
          <a:bodyPr wrap="square" rtlCol="0">
            <a:spAutoFit/>
          </a:bodyPr>
          <a:lstStyle/>
          <a:p>
            <a:pPr>
              <a:spcAft>
                <a:spcPts val="1800"/>
              </a:spcAft>
            </a:pPr>
            <a:r>
              <a:rPr lang="sr-Latn-RS" sz="2000"/>
              <a:t>Eksplozija tehnika mašinskog učenja u 2000-im, pogotovo modela baziranih na statistici (SVM, NN, </a:t>
            </a:r>
            <a:r>
              <a:rPr lang="sr-Latn-RS" sz="2000" i="1"/>
              <a:t>AdaBoost</a:t>
            </a:r>
            <a:r>
              <a:rPr lang="sr-Latn-RS" sz="2000"/>
              <a:t>)</a:t>
            </a:r>
          </a:p>
          <a:p>
            <a:pPr>
              <a:spcAft>
                <a:spcPts val="1800"/>
              </a:spcAft>
            </a:pPr>
            <a:r>
              <a:rPr lang="sr-Latn-RS" sz="2000"/>
              <a:t>Detekcija lica na slikama u realnom vremenu u vreme kada su računari bili još prilično spori</a:t>
            </a:r>
          </a:p>
          <a:p>
            <a:pPr>
              <a:spcAft>
                <a:spcPts val="1800"/>
              </a:spcAft>
            </a:pPr>
            <a:r>
              <a:rPr lang="sr-Latn-RS" sz="2000"/>
              <a:t>U 2006 </a:t>
            </a:r>
            <a:r>
              <a:rPr lang="sr-Latn-RS" sz="2000" i="1"/>
              <a:t>Fujifilm</a:t>
            </a:r>
            <a:r>
              <a:rPr lang="sr-Latn-RS" sz="2000"/>
              <a:t> izbacuje prvu digitalnu kameru sa ovim softverom – brz prelazak sa istraživanja na realnu primenu</a:t>
            </a:r>
            <a:endParaRPr lang="en-US" sz="2000"/>
          </a:p>
        </p:txBody>
      </p:sp>
    </p:spTree>
    <p:extLst>
      <p:ext uri="{BB962C8B-B14F-4D97-AF65-F5344CB8AC3E}">
        <p14:creationId xmlns:p14="http://schemas.microsoft.com/office/powerpoint/2010/main" val="26072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8" name="Content Placeholder 7" descr="cs231n_2017_lecture1.pdf - Adobe Acrobat Reader DC"/>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054" t="22116" r="12515" b="13827"/>
          <a:stretch/>
        </p:blipFill>
        <p:spPr>
          <a:xfrm>
            <a:off x="240465" y="1187649"/>
            <a:ext cx="5593168" cy="2671745"/>
          </a:xfrm>
          <a:prstGeom prst="rect">
            <a:avLst/>
          </a:prstGeom>
        </p:spPr>
      </p:pic>
      <p:sp>
        <p:nvSpPr>
          <p:cNvPr id="3" name="Rectangle 2"/>
          <p:cNvSpPr/>
          <p:nvPr/>
        </p:nvSpPr>
        <p:spPr>
          <a:xfrm>
            <a:off x="240465" y="3859394"/>
            <a:ext cx="8663069" cy="1938992"/>
          </a:xfrm>
          <a:prstGeom prst="rect">
            <a:avLst/>
          </a:prstGeom>
        </p:spPr>
        <p:txBody>
          <a:bodyPr wrap="square">
            <a:spAutoFit/>
          </a:bodyPr>
          <a:lstStyle/>
          <a:p>
            <a:pPr marL="171450" indent="-171450">
              <a:spcAft>
                <a:spcPts val="1200"/>
              </a:spcAft>
              <a:buFont typeface="Arial" pitchFamily="34" charset="0"/>
              <a:buChar char="•"/>
            </a:pPr>
            <a:r>
              <a:rPr lang="sr-Latn-RS" sz="2000"/>
              <a:t>Način razmišljanja koji se prožimao kroz 2000-e: prepoznavanje objekata bazirano na obeležjima</a:t>
            </a:r>
          </a:p>
          <a:p>
            <a:pPr marL="171450" indent="-171450">
              <a:spcAft>
                <a:spcPts val="1200"/>
              </a:spcAft>
              <a:buFont typeface="Arial" pitchFamily="34" charset="0"/>
              <a:buChar char="•"/>
            </a:pPr>
            <a:r>
              <a:rPr lang="sr-Latn-RS" sz="2000"/>
              <a:t>Postoje delovi objekta koji su invarijantni u odnosu na promene u izgledu</a:t>
            </a:r>
          </a:p>
          <a:p>
            <a:pPr marL="171450" indent="-171450">
              <a:spcAft>
                <a:spcPts val="1200"/>
              </a:spcAft>
              <a:buFont typeface="Arial" pitchFamily="34" charset="0"/>
              <a:buChar char="•"/>
            </a:pPr>
            <a:r>
              <a:rPr lang="sr-Latn-RS" sz="2000"/>
              <a:t>Zadatak prepoznavanja objekta postaje problem identifikacije kritičnih obeležja objekta i preklapanje sa istim obeležjima drugog objekta</a:t>
            </a:r>
          </a:p>
        </p:txBody>
      </p:sp>
      <p:sp>
        <p:nvSpPr>
          <p:cNvPr id="4" name="Rectangle 3">
            <a:extLst>
              <a:ext uri="{FF2B5EF4-FFF2-40B4-BE49-F238E27FC236}">
                <a16:creationId xmlns:a16="http://schemas.microsoft.com/office/drawing/2014/main" id="{9A8208A7-0845-46E4-9A48-DAB9B14DB4D2}"/>
              </a:ext>
            </a:extLst>
          </p:cNvPr>
          <p:cNvSpPr/>
          <p:nvPr/>
        </p:nvSpPr>
        <p:spPr>
          <a:xfrm>
            <a:off x="5833633" y="1474390"/>
            <a:ext cx="2968172" cy="1308050"/>
          </a:xfrm>
          <a:prstGeom prst="rect">
            <a:avLst/>
          </a:prstGeom>
        </p:spPr>
        <p:txBody>
          <a:bodyPr wrap="square">
            <a:spAutoFit/>
          </a:bodyPr>
          <a:lstStyle/>
          <a:p>
            <a:pPr marL="0" lvl="1">
              <a:spcAft>
                <a:spcPts val="600"/>
              </a:spcAft>
            </a:pPr>
            <a:r>
              <a:rPr lang="sr-Latn-RS" sz="1600"/>
              <a:t>Ugao kamere</a:t>
            </a:r>
          </a:p>
          <a:p>
            <a:pPr marL="0" lvl="1">
              <a:spcAft>
                <a:spcPts val="600"/>
              </a:spcAft>
            </a:pPr>
            <a:r>
              <a:rPr lang="sr-Latn-RS" sz="1600"/>
              <a:t>Delimično ili potpuno zaklanjanje</a:t>
            </a:r>
          </a:p>
          <a:p>
            <a:pPr marL="0" lvl="1">
              <a:spcAft>
                <a:spcPts val="600"/>
              </a:spcAft>
            </a:pPr>
            <a:r>
              <a:rPr lang="sr-Latn-RS" sz="1600"/>
              <a:t>Osvetljenje</a:t>
            </a:r>
          </a:p>
          <a:p>
            <a:pPr marL="0" lvl="1">
              <a:spcAft>
                <a:spcPts val="600"/>
              </a:spcAft>
            </a:pPr>
            <a:r>
              <a:rPr lang="sr-Latn-RS" sz="1600"/>
              <a:t>Varijacije u izgledu objekta</a:t>
            </a:r>
          </a:p>
        </p:txBody>
      </p:sp>
    </p:spTree>
    <p:extLst>
      <p:ext uri="{BB962C8B-B14F-4D97-AF65-F5344CB8AC3E}">
        <p14:creationId xmlns:p14="http://schemas.microsoft.com/office/powerpoint/2010/main" val="186233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1900" r="13274" b="9152"/>
          <a:stretch/>
        </p:blipFill>
        <p:spPr>
          <a:xfrm>
            <a:off x="132588" y="1395739"/>
            <a:ext cx="5954313" cy="4066521"/>
          </a:xfrm>
          <a:prstGeom prst="rect">
            <a:avLst/>
          </a:prstGeom>
        </p:spPr>
      </p:pic>
      <p:sp>
        <p:nvSpPr>
          <p:cNvPr id="3" name="Rectangle 2"/>
          <p:cNvSpPr/>
          <p:nvPr/>
        </p:nvSpPr>
        <p:spPr>
          <a:xfrm>
            <a:off x="5854890" y="1382286"/>
            <a:ext cx="3156522" cy="4093428"/>
          </a:xfrm>
          <a:prstGeom prst="rect">
            <a:avLst/>
          </a:prstGeom>
        </p:spPr>
        <p:txBody>
          <a:bodyPr wrap="square">
            <a:spAutoFit/>
          </a:bodyPr>
          <a:lstStyle/>
          <a:p>
            <a:pPr marL="285750" indent="-285750">
              <a:spcAft>
                <a:spcPts val="1200"/>
              </a:spcAft>
              <a:buFont typeface="Arial" pitchFamily="34" charset="0"/>
              <a:buChar char="•"/>
            </a:pPr>
            <a:r>
              <a:rPr lang="sr-Latn-RS" sz="2000"/>
              <a:t>Korišćenjem istih gradivnih blokova (obeležja) počelo je prepoznavanje i celih scena</a:t>
            </a:r>
          </a:p>
          <a:p>
            <a:pPr marL="285750" indent="-285750">
              <a:spcAft>
                <a:spcPts val="1200"/>
              </a:spcAft>
              <a:buFont typeface="Arial" pitchFamily="34" charset="0"/>
              <a:buChar char="•"/>
            </a:pPr>
            <a:r>
              <a:rPr lang="sr-Latn-RS" sz="2000"/>
              <a:t>Tip scene: </a:t>
            </a:r>
            <a:r>
              <a:rPr lang="sr-Latn-RS" sz="2000" err="1"/>
              <a:t>pejsaž</a:t>
            </a:r>
            <a:r>
              <a:rPr lang="sr-Latn-RS" sz="2000"/>
              <a:t>, kuhinja, autoput,...</a:t>
            </a:r>
          </a:p>
          <a:p>
            <a:pPr marL="285750" indent="-285750">
              <a:spcAft>
                <a:spcPts val="1200"/>
              </a:spcAft>
              <a:buFont typeface="Arial" pitchFamily="34" charset="0"/>
              <a:buChar char="•"/>
            </a:pPr>
            <a:r>
              <a:rPr lang="sr-Latn-RS" sz="2000"/>
              <a:t>Ovaj algoritam ekstrahuje obeležja sa različitih delova objekta i u različitim rezolucijama i </a:t>
            </a:r>
            <a:r>
              <a:rPr lang="sr-Latn-RS" sz="2000" err="1"/>
              <a:t>konkatenira</a:t>
            </a:r>
            <a:r>
              <a:rPr lang="sr-Latn-RS" sz="2000"/>
              <a:t> ih u vektor</a:t>
            </a:r>
            <a:endParaRPr lang="en-US" sz="2000"/>
          </a:p>
        </p:txBody>
      </p:sp>
    </p:spTree>
    <p:extLst>
      <p:ext uri="{BB962C8B-B14F-4D97-AF65-F5344CB8AC3E}">
        <p14:creationId xmlns:p14="http://schemas.microsoft.com/office/powerpoint/2010/main" val="66870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976" r="12976" b="10716"/>
          <a:stretch/>
        </p:blipFill>
        <p:spPr>
          <a:xfrm>
            <a:off x="1009567" y="1167822"/>
            <a:ext cx="7793389" cy="5285721"/>
          </a:xfrm>
        </p:spPr>
      </p:pic>
      <p:sp>
        <p:nvSpPr>
          <p:cNvPr id="3" name="Rectangle: Rounded Corners 2"/>
          <p:cNvSpPr/>
          <p:nvPr/>
        </p:nvSpPr>
        <p:spPr>
          <a:xfrm>
            <a:off x="4572000" y="5670350"/>
            <a:ext cx="4230956" cy="783193"/>
          </a:xfrm>
          <a:prstGeom prst="roundRect">
            <a:avLst/>
          </a:prstGeom>
          <a:solidFill>
            <a:srgbClr val="430909"/>
          </a:solidFill>
        </p:spPr>
        <p:txBody>
          <a:bodyPr wrap="square" rtlCol="0">
            <a:spAutoFit/>
          </a:bodyPr>
          <a:lstStyle/>
          <a:p>
            <a:pPr algn="ctr"/>
            <a:r>
              <a:rPr lang="sr-Latn-RS" sz="2000">
                <a:solidFill>
                  <a:schemeClr val="bg1"/>
                </a:solidFill>
              </a:rPr>
              <a:t>Sličan pristup se pojavio i u domenu prepoznavanja ljudi</a:t>
            </a:r>
          </a:p>
        </p:txBody>
      </p:sp>
    </p:spTree>
    <p:extLst>
      <p:ext uri="{BB962C8B-B14F-4D97-AF65-F5344CB8AC3E}">
        <p14:creationId xmlns:p14="http://schemas.microsoft.com/office/powerpoint/2010/main" val="127237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1995" r="12311" b="16898"/>
          <a:stretch/>
        </p:blipFill>
        <p:spPr>
          <a:xfrm>
            <a:off x="161777" y="2017575"/>
            <a:ext cx="6061765" cy="3743453"/>
          </a:xfrm>
        </p:spPr>
      </p:pic>
      <p:sp>
        <p:nvSpPr>
          <p:cNvPr id="3" name="TextBox 2"/>
          <p:cNvSpPr txBox="1"/>
          <p:nvPr/>
        </p:nvSpPr>
        <p:spPr>
          <a:xfrm>
            <a:off x="6052457" y="1096972"/>
            <a:ext cx="2958954" cy="3785652"/>
          </a:xfrm>
          <a:prstGeom prst="rect">
            <a:avLst/>
          </a:prstGeom>
          <a:noFill/>
        </p:spPr>
        <p:txBody>
          <a:bodyPr wrap="square" rtlCol="0">
            <a:spAutoFit/>
          </a:bodyPr>
          <a:lstStyle/>
          <a:p>
            <a:pPr marL="285750" indent="-285750">
              <a:spcAft>
                <a:spcPts val="1200"/>
              </a:spcAft>
              <a:buFont typeface="Arial" pitchFamily="34" charset="0"/>
              <a:buChar char="•"/>
            </a:pPr>
            <a:r>
              <a:rPr lang="sr-Latn-RS" sz="2000"/>
              <a:t>Povećava se kvalitet slika zahvaljujući unapređenju digitalnih kamera i interneta</a:t>
            </a:r>
          </a:p>
          <a:p>
            <a:pPr marL="285750" indent="-285750">
              <a:spcAft>
                <a:spcPts val="1200"/>
              </a:spcAft>
              <a:buFont typeface="Arial" pitchFamily="34" charset="0"/>
              <a:buChar char="•"/>
            </a:pPr>
            <a:r>
              <a:rPr lang="sr-Latn-RS" sz="2000"/>
              <a:t>Pojavljuje se </a:t>
            </a:r>
            <a:r>
              <a:rPr lang="sr-Latn-RS" sz="2000" i="1"/>
              <a:t>benchmark</a:t>
            </a:r>
            <a:r>
              <a:rPr lang="sr-Latn-RS" sz="2000"/>
              <a:t> skup podataka koji nam omogućava da merimo progres u zadatku prepoznavanja objekata</a:t>
            </a:r>
          </a:p>
          <a:p>
            <a:pPr marL="285750" indent="-285750">
              <a:spcAft>
                <a:spcPts val="1200"/>
              </a:spcAft>
              <a:buFont typeface="Arial" pitchFamily="34" charset="0"/>
              <a:buChar char="•"/>
            </a:pPr>
            <a:r>
              <a:rPr lang="sr-Latn-RS" sz="2000"/>
              <a:t>Performanse detekcije se stalno uvećavaju</a:t>
            </a:r>
          </a:p>
        </p:txBody>
      </p:sp>
      <p:sp>
        <p:nvSpPr>
          <p:cNvPr id="5" name="Rectangle: Rounded Corners 4"/>
          <p:cNvSpPr/>
          <p:nvPr/>
        </p:nvSpPr>
        <p:spPr>
          <a:xfrm>
            <a:off x="161777" y="5815889"/>
            <a:ext cx="6168684" cy="442674"/>
          </a:xfrm>
          <a:prstGeom prst="roundRect">
            <a:avLst/>
          </a:prstGeom>
          <a:solidFill>
            <a:srgbClr val="430909"/>
          </a:solidFill>
        </p:spPr>
        <p:txBody>
          <a:bodyPr wrap="square" rtlCol="0">
            <a:spAutoFit/>
          </a:bodyPr>
          <a:lstStyle/>
          <a:p>
            <a:pPr algn="ctr"/>
            <a:r>
              <a:rPr lang="sr-Latn-RS" sz="2000">
                <a:solidFill>
                  <a:schemeClr val="bg1"/>
                </a:solidFill>
              </a:rPr>
              <a:t>Nekoliko hiljada do desetine hiljada slika po kategoriji</a:t>
            </a:r>
            <a:endParaRPr lang="en-US" sz="2000">
              <a:solidFill>
                <a:schemeClr val="bg1"/>
              </a:solidFill>
            </a:endParaRPr>
          </a:p>
        </p:txBody>
      </p:sp>
      <p:sp>
        <p:nvSpPr>
          <p:cNvPr id="6" name="Rectangle: Rounded Corners 5">
            <a:extLst>
              <a:ext uri="{FF2B5EF4-FFF2-40B4-BE49-F238E27FC236}">
                <a16:creationId xmlns:a16="http://schemas.microsoft.com/office/drawing/2014/main" id="{42E22AF4-3736-4433-9ED4-958DB9C92CBE}"/>
              </a:ext>
            </a:extLst>
          </p:cNvPr>
          <p:cNvSpPr/>
          <p:nvPr/>
        </p:nvSpPr>
        <p:spPr>
          <a:xfrm>
            <a:off x="161777" y="1096972"/>
            <a:ext cx="5063526" cy="783193"/>
          </a:xfrm>
          <a:prstGeom prst="roundRect">
            <a:avLst/>
          </a:prstGeom>
          <a:solidFill>
            <a:srgbClr val="430909"/>
          </a:solidFill>
        </p:spPr>
        <p:txBody>
          <a:bodyPr wrap="square" rtlCol="0">
            <a:spAutoFit/>
          </a:bodyPr>
          <a:lstStyle/>
          <a:p>
            <a:pPr algn="ctr"/>
            <a:r>
              <a:rPr lang="sr-Latn-RS" sz="2000">
                <a:solidFill>
                  <a:schemeClr val="bg1"/>
                </a:solidFill>
              </a:rPr>
              <a:t>Identifikovan je važan gradivni blok problema računarske vizije: prepoznavanje objekata</a:t>
            </a:r>
          </a:p>
        </p:txBody>
      </p:sp>
    </p:spTree>
    <p:extLst>
      <p:ext uri="{BB962C8B-B14F-4D97-AF65-F5344CB8AC3E}">
        <p14:creationId xmlns:p14="http://schemas.microsoft.com/office/powerpoint/2010/main" val="317492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1953" r="11768" b="7219"/>
          <a:stretch/>
        </p:blipFill>
        <p:spPr>
          <a:xfrm>
            <a:off x="132586" y="2075804"/>
            <a:ext cx="6776357" cy="4636304"/>
          </a:xfrm>
          <a:prstGeom prst="roundRect">
            <a:avLst/>
          </a:prstGeom>
        </p:spPr>
      </p:pic>
      <p:sp>
        <p:nvSpPr>
          <p:cNvPr id="3" name="Rectangle 2"/>
          <p:cNvSpPr/>
          <p:nvPr/>
        </p:nvSpPr>
        <p:spPr>
          <a:xfrm>
            <a:off x="6955973" y="2099640"/>
            <a:ext cx="2055441" cy="3785652"/>
          </a:xfrm>
          <a:prstGeom prst="rect">
            <a:avLst/>
          </a:prstGeom>
        </p:spPr>
        <p:txBody>
          <a:bodyPr wrap="square">
            <a:spAutoFit/>
          </a:bodyPr>
          <a:lstStyle/>
          <a:p>
            <a:pPr marL="171450" indent="-171450">
              <a:buFont typeface="Arial" pitchFamily="34" charset="0"/>
              <a:buChar char="•"/>
            </a:pPr>
            <a:endParaRPr lang="sr-Latn-RS" sz="2000"/>
          </a:p>
          <a:p>
            <a:pPr algn="ctr"/>
            <a:r>
              <a:rPr lang="sr-Latn-RS" sz="2000"/>
              <a:t>Problem svi</a:t>
            </a:r>
            <a:r>
              <a:rPr lang="en-US" sz="2000"/>
              <a:t>h </a:t>
            </a:r>
            <a:r>
              <a:rPr lang="sr-Latn-RS" sz="2000"/>
              <a:t>modela mašinskog učenja je preprilagođavanje (</a:t>
            </a:r>
            <a:r>
              <a:rPr lang="sr-Latn-RS" sz="2000" i="1"/>
              <a:t>overfitting</a:t>
            </a:r>
            <a:r>
              <a:rPr lang="sr-Latn-RS" sz="2000"/>
              <a:t>)</a:t>
            </a:r>
          </a:p>
          <a:p>
            <a:pPr marL="171450" indent="-171450">
              <a:buFont typeface="Arial" pitchFamily="34" charset="0"/>
              <a:buChar char="•"/>
            </a:pPr>
            <a:endParaRPr lang="sr-Latn-RS" sz="2000"/>
          </a:p>
          <a:p>
            <a:pPr algn="ctr"/>
            <a:r>
              <a:rPr lang="sr-Latn-RS" sz="2000"/>
              <a:t>Da bismo ovo izbegli, potreban nam je velik skup podataka</a:t>
            </a:r>
          </a:p>
        </p:txBody>
      </p:sp>
      <p:pic>
        <p:nvPicPr>
          <p:cNvPr id="1026" name="Picture 2" descr="Image result for amazon mechanical turk"/>
          <p:cNvPicPr>
            <a:picLocks noChangeAspect="1" noChangeArrowheads="1"/>
          </p:cNvPicPr>
          <p:nvPr/>
        </p:nvPicPr>
        <p:blipFill rotWithShape="1">
          <a:blip r:embed="rId5">
            <a:extLst>
              <a:ext uri="{28A0092B-C50C-407E-A947-70E740481C1C}">
                <a14:useLocalDpi xmlns:a14="http://schemas.microsoft.com/office/drawing/2010/main" val="0"/>
              </a:ext>
            </a:extLst>
          </a:blip>
          <a:srcRect t="28739" b="29689"/>
          <a:stretch/>
        </p:blipFill>
        <p:spPr bwMode="auto">
          <a:xfrm>
            <a:off x="4494739" y="2262756"/>
            <a:ext cx="2146753" cy="892436"/>
          </a:xfrm>
          <a:prstGeom prst="round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A76CAAC-F84E-4468-89A7-3611A23700A7}"/>
              </a:ext>
            </a:extLst>
          </p:cNvPr>
          <p:cNvSpPr/>
          <p:nvPr/>
        </p:nvSpPr>
        <p:spPr>
          <a:xfrm>
            <a:off x="132586" y="1155950"/>
            <a:ext cx="6776357" cy="835111"/>
          </a:xfrm>
          <a:prstGeom prst="roundRect">
            <a:avLst/>
          </a:prstGeom>
          <a:solidFill>
            <a:srgbClr val="430909"/>
          </a:solidFill>
        </p:spPr>
        <p:txBody>
          <a:bodyPr wrap="square" rtlCol="0" anchor="ctr">
            <a:noAutofit/>
          </a:bodyPr>
          <a:lstStyle/>
          <a:p>
            <a:pPr algn="ctr">
              <a:spcBef>
                <a:spcPts val="600"/>
              </a:spcBef>
              <a:spcAft>
                <a:spcPts val="600"/>
              </a:spcAft>
            </a:pPr>
            <a:r>
              <a:rPr lang="sr-Latn-RS" sz="2400">
                <a:solidFill>
                  <a:schemeClr val="bg1"/>
                </a:solidFill>
              </a:rPr>
              <a:t>Da li smo spremni da prepoznajemo sve objekte na svetu</a:t>
            </a:r>
            <a:r>
              <a:rPr lang="en-US" sz="2400">
                <a:solidFill>
                  <a:schemeClr val="bg1"/>
                </a:solidFill>
              </a:rPr>
              <a:t>?</a:t>
            </a:r>
            <a:endParaRPr lang="sr-Latn-RS" sz="2400">
              <a:solidFill>
                <a:schemeClr val="bg1"/>
              </a:solidFill>
            </a:endParaRPr>
          </a:p>
        </p:txBody>
      </p:sp>
    </p:spTree>
    <p:extLst>
      <p:ext uri="{BB962C8B-B14F-4D97-AF65-F5344CB8AC3E}">
        <p14:creationId xmlns:p14="http://schemas.microsoft.com/office/powerpoint/2010/main" val="122758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319" r="12321"/>
          <a:stretch/>
        </p:blipFill>
        <p:spPr>
          <a:xfrm>
            <a:off x="132588" y="1187648"/>
            <a:ext cx="6205690" cy="4632037"/>
          </a:xfrm>
          <a:prstGeom prst="roundRect">
            <a:avLst/>
          </a:prstGeom>
        </p:spPr>
      </p:pic>
      <p:sp>
        <p:nvSpPr>
          <p:cNvPr id="3" name="Rectangle 2"/>
          <p:cNvSpPr/>
          <p:nvPr/>
        </p:nvSpPr>
        <p:spPr>
          <a:xfrm>
            <a:off x="6502400" y="1187649"/>
            <a:ext cx="2509012" cy="4555093"/>
          </a:xfrm>
          <a:prstGeom prst="rect">
            <a:avLst/>
          </a:prstGeom>
        </p:spPr>
        <p:txBody>
          <a:bodyPr wrap="square">
            <a:spAutoFit/>
          </a:bodyPr>
          <a:lstStyle/>
          <a:p>
            <a:pPr marL="171450" indent="-171450">
              <a:spcAft>
                <a:spcPts val="1200"/>
              </a:spcAft>
              <a:buFont typeface="Arial" pitchFamily="34" charset="0"/>
              <a:buChar char="•"/>
            </a:pPr>
            <a:r>
              <a:rPr lang="sr-Latn-RS" sz="2000"/>
              <a:t>Od velike je važnosti kako meriti progres</a:t>
            </a:r>
          </a:p>
          <a:p>
            <a:pPr marL="171450" indent="-171450">
              <a:spcAft>
                <a:spcPts val="1200"/>
              </a:spcAft>
              <a:buFont typeface="Arial" pitchFamily="34" charset="0"/>
              <a:buChar char="•"/>
            </a:pPr>
            <a:r>
              <a:rPr lang="sr-Latn-RS" sz="2000"/>
              <a:t>2009 godine </a:t>
            </a:r>
            <a:r>
              <a:rPr lang="sr-Latn-RS" sz="2000" i="1"/>
              <a:t>Image Net</a:t>
            </a:r>
            <a:r>
              <a:rPr lang="sr-Latn-RS" sz="2000"/>
              <a:t> izbacuje takmičenje </a:t>
            </a:r>
          </a:p>
          <a:p>
            <a:pPr marL="171450" indent="-171450">
              <a:spcAft>
                <a:spcPts val="1200"/>
              </a:spcAft>
              <a:buFont typeface="Arial" pitchFamily="34" charset="0"/>
              <a:buChar char="•"/>
            </a:pPr>
            <a:r>
              <a:rPr lang="sr-Latn-RS" sz="2000"/>
              <a:t>Strožiji test skup od 1000 klasa objekata </a:t>
            </a:r>
          </a:p>
          <a:p>
            <a:pPr marL="171450" indent="-171450">
              <a:spcAft>
                <a:spcPts val="1200"/>
              </a:spcAft>
              <a:buFont typeface="Arial" pitchFamily="34" charset="0"/>
              <a:buChar char="•"/>
            </a:pPr>
            <a:r>
              <a:rPr lang="sr-Latn-RS" sz="2000"/>
              <a:t>Ako algoritam može da izbaci top 5 labela koje obuhvataju tačnu labelu, onda to nazivamo uspehom</a:t>
            </a:r>
            <a:endParaRPr lang="en-US" sz="2000"/>
          </a:p>
        </p:txBody>
      </p:sp>
    </p:spTree>
    <p:extLst>
      <p:ext uri="{BB962C8B-B14F-4D97-AF65-F5344CB8AC3E}">
        <p14:creationId xmlns:p14="http://schemas.microsoft.com/office/powerpoint/2010/main" val="47323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Istorija računarske vizije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1952" r="12136"/>
          <a:stretch/>
        </p:blipFill>
        <p:spPr>
          <a:xfrm>
            <a:off x="667480" y="1071535"/>
            <a:ext cx="7809040" cy="5786465"/>
          </a:xfrm>
          <a:prstGeom prst="roundRect">
            <a:avLst/>
          </a:prstGeom>
        </p:spPr>
      </p:pic>
      <p:sp>
        <p:nvSpPr>
          <p:cNvPr id="5" name="Speech Bubble: Rectangle with Corners Rounded 4">
            <a:extLst>
              <a:ext uri="{FF2B5EF4-FFF2-40B4-BE49-F238E27FC236}">
                <a16:creationId xmlns:a16="http://schemas.microsoft.com/office/drawing/2014/main" id="{F6EA2695-676B-4225-AF92-2EB0952B2D81}"/>
              </a:ext>
            </a:extLst>
          </p:cNvPr>
          <p:cNvSpPr/>
          <p:nvPr/>
        </p:nvSpPr>
        <p:spPr>
          <a:xfrm>
            <a:off x="5978408" y="2721428"/>
            <a:ext cx="2467430" cy="707572"/>
          </a:xfrm>
          <a:prstGeom prst="wedgeRoundRectCallout">
            <a:avLst>
              <a:gd name="adj1" fmla="val -54716"/>
              <a:gd name="adj2" fmla="val 103872"/>
              <a:gd name="adj3" fmla="val 16667"/>
            </a:avLst>
          </a:prstGeom>
          <a:solidFill>
            <a:srgbClr val="3A2B28"/>
          </a:solidFill>
          <a:ln>
            <a:solidFill>
              <a:srgbClr val="F4E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000">
                <a:solidFill>
                  <a:srgbClr val="F4EA9F"/>
                </a:solidFill>
              </a:rPr>
              <a:t>Greška se stabilno smanjuje</a:t>
            </a:r>
            <a:endParaRPr lang="en-US" sz="2000">
              <a:solidFill>
                <a:srgbClr val="F4EA9F"/>
              </a:solidFill>
            </a:endParaRPr>
          </a:p>
        </p:txBody>
      </p:sp>
      <p:sp>
        <p:nvSpPr>
          <p:cNvPr id="6" name="Speech Bubble: Rectangle with Corners Rounded 5">
            <a:extLst>
              <a:ext uri="{FF2B5EF4-FFF2-40B4-BE49-F238E27FC236}">
                <a16:creationId xmlns:a16="http://schemas.microsoft.com/office/drawing/2014/main" id="{2624B94C-678E-4803-BF4F-3DB01BBDA53E}"/>
              </a:ext>
            </a:extLst>
          </p:cNvPr>
          <p:cNvSpPr/>
          <p:nvPr/>
        </p:nvSpPr>
        <p:spPr>
          <a:xfrm>
            <a:off x="5574644" y="4367190"/>
            <a:ext cx="2901876" cy="707572"/>
          </a:xfrm>
          <a:prstGeom prst="wedgeRoundRectCallout">
            <a:avLst>
              <a:gd name="adj1" fmla="val -69846"/>
              <a:gd name="adj2" fmla="val 56693"/>
              <a:gd name="adj3" fmla="val 16667"/>
            </a:avLst>
          </a:prstGeom>
          <a:solidFill>
            <a:srgbClr val="BA9E8F"/>
          </a:solidFill>
          <a:ln>
            <a:solidFill>
              <a:srgbClr val="F4E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000">
                <a:solidFill>
                  <a:srgbClr val="F4EA9F"/>
                </a:solidFill>
              </a:rPr>
              <a:t>2014 - algoritmi mogu parirati ljudima!</a:t>
            </a:r>
            <a:endParaRPr lang="en-US" sz="2000">
              <a:solidFill>
                <a:srgbClr val="F4EA9F"/>
              </a:solidFill>
            </a:endParaRPr>
          </a:p>
        </p:txBody>
      </p:sp>
      <p:sp>
        <p:nvSpPr>
          <p:cNvPr id="7" name="Speech Bubble: Rectangle with Corners Rounded 6">
            <a:extLst>
              <a:ext uri="{FF2B5EF4-FFF2-40B4-BE49-F238E27FC236}">
                <a16:creationId xmlns:a16="http://schemas.microsoft.com/office/drawing/2014/main" id="{C95214C4-42A4-4BFB-8AB5-EC273E28D865}"/>
              </a:ext>
            </a:extLst>
          </p:cNvPr>
          <p:cNvSpPr/>
          <p:nvPr/>
        </p:nvSpPr>
        <p:spPr>
          <a:xfrm>
            <a:off x="3304283" y="3566475"/>
            <a:ext cx="3564541" cy="707572"/>
          </a:xfrm>
          <a:prstGeom prst="wedgeRoundRectCallout">
            <a:avLst>
              <a:gd name="adj1" fmla="val -42649"/>
              <a:gd name="adj2" fmla="val 82562"/>
              <a:gd name="adj3" fmla="val 16667"/>
            </a:avLst>
          </a:prstGeom>
          <a:solidFill>
            <a:srgbClr val="BA9E8F"/>
          </a:solidFill>
          <a:ln>
            <a:solidFill>
              <a:srgbClr val="F4E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000">
                <a:solidFill>
                  <a:srgbClr val="F4EA9F"/>
                </a:solidFill>
              </a:rPr>
              <a:t>2012 – n</a:t>
            </a:r>
            <a:r>
              <a:rPr lang="en-US" sz="2000" err="1">
                <a:solidFill>
                  <a:srgbClr val="F4EA9F"/>
                </a:solidFill>
              </a:rPr>
              <a:t>agli</a:t>
            </a:r>
            <a:r>
              <a:rPr lang="en-US" sz="2000">
                <a:solidFill>
                  <a:srgbClr val="F4EA9F"/>
                </a:solidFill>
              </a:rPr>
              <a:t> pad </a:t>
            </a:r>
            <a:r>
              <a:rPr lang="en-US" sz="2000" err="1">
                <a:solidFill>
                  <a:srgbClr val="F4EA9F"/>
                </a:solidFill>
              </a:rPr>
              <a:t>greške</a:t>
            </a:r>
            <a:r>
              <a:rPr lang="en-US" sz="2000">
                <a:solidFill>
                  <a:srgbClr val="F4EA9F"/>
                </a:solidFill>
              </a:rPr>
              <a:t>. </a:t>
            </a:r>
            <a:r>
              <a:rPr lang="en-US" sz="2000" err="1">
                <a:solidFill>
                  <a:srgbClr val="F4EA9F"/>
                </a:solidFill>
              </a:rPr>
              <a:t>Pobednički</a:t>
            </a:r>
            <a:r>
              <a:rPr lang="en-US" sz="2000">
                <a:solidFill>
                  <a:srgbClr val="F4EA9F"/>
                </a:solidFill>
              </a:rPr>
              <a:t> </a:t>
            </a:r>
            <a:r>
              <a:rPr lang="en-US" sz="2000" err="1">
                <a:solidFill>
                  <a:srgbClr val="F4EA9F"/>
                </a:solidFill>
              </a:rPr>
              <a:t>algoritam</a:t>
            </a:r>
            <a:r>
              <a:rPr lang="en-US" sz="2000">
                <a:solidFill>
                  <a:srgbClr val="F4EA9F"/>
                </a:solidFill>
              </a:rPr>
              <a:t> je CNN</a:t>
            </a:r>
          </a:p>
        </p:txBody>
      </p:sp>
    </p:spTree>
    <p:extLst>
      <p:ext uri="{BB962C8B-B14F-4D97-AF65-F5344CB8AC3E}">
        <p14:creationId xmlns:p14="http://schemas.microsoft.com/office/powerpoint/2010/main" val="40457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Konvolucione</a:t>
            </a:r>
            <a:r>
              <a:rPr lang="en-US"/>
              <a:t> </a:t>
            </a:r>
            <a:r>
              <a:rPr lang="en-US" err="1"/>
              <a:t>neuronske</a:t>
            </a:r>
            <a:r>
              <a:rPr lang="en-US"/>
              <a:t> </a:t>
            </a:r>
            <a:r>
              <a:rPr lang="en-US" err="1"/>
              <a:t>mre</a:t>
            </a:r>
            <a:r>
              <a:rPr lang="sr-Latn-RS"/>
              <a:t>že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449" r="12449" b="7875"/>
          <a:stretch/>
        </p:blipFill>
        <p:spPr>
          <a:xfrm>
            <a:off x="364201" y="884255"/>
            <a:ext cx="8415597" cy="5806831"/>
          </a:xfrm>
          <a:prstGeom prst="rect">
            <a:avLst/>
          </a:prstGeom>
        </p:spPr>
      </p:pic>
      <p:sp>
        <p:nvSpPr>
          <p:cNvPr id="5" name="Rectangle: Rounded Corners 4">
            <a:extLst>
              <a:ext uri="{FF2B5EF4-FFF2-40B4-BE49-F238E27FC236}">
                <a16:creationId xmlns:a16="http://schemas.microsoft.com/office/drawing/2014/main" id="{3B243FF1-4763-4F44-BEB9-D44198539E0B}"/>
              </a:ext>
            </a:extLst>
          </p:cNvPr>
          <p:cNvSpPr/>
          <p:nvPr/>
        </p:nvSpPr>
        <p:spPr>
          <a:xfrm>
            <a:off x="2220686" y="5939524"/>
            <a:ext cx="1582057" cy="751562"/>
          </a:xfrm>
          <a:prstGeom prst="roundRect">
            <a:avLst/>
          </a:prstGeom>
          <a:solidFill>
            <a:srgbClr val="430909"/>
          </a:solidFill>
        </p:spPr>
        <p:txBody>
          <a:bodyPr wrap="square" rtlCol="0" anchor="ctr">
            <a:noAutofit/>
          </a:bodyPr>
          <a:lstStyle/>
          <a:p>
            <a:pPr algn="ctr">
              <a:spcBef>
                <a:spcPts val="600"/>
              </a:spcBef>
              <a:spcAft>
                <a:spcPts val="600"/>
              </a:spcAft>
            </a:pPr>
            <a:r>
              <a:rPr lang="sr-Latn-RS" i="1" err="1">
                <a:solidFill>
                  <a:schemeClr val="bg1"/>
                </a:solidFill>
              </a:rPr>
              <a:t>AlexNet</a:t>
            </a:r>
            <a:r>
              <a:rPr lang="sr-Latn-RS">
                <a:solidFill>
                  <a:schemeClr val="bg1"/>
                </a:solidFill>
              </a:rPr>
              <a:t> </a:t>
            </a:r>
          </a:p>
          <a:p>
            <a:pPr algn="ctr"/>
            <a:r>
              <a:rPr lang="sr-Latn-RS">
                <a:solidFill>
                  <a:schemeClr val="bg1"/>
                </a:solidFill>
              </a:rPr>
              <a:t>7 slojeva</a:t>
            </a:r>
          </a:p>
        </p:txBody>
      </p:sp>
      <p:sp>
        <p:nvSpPr>
          <p:cNvPr id="6" name="Rectangle: Rounded Corners 5">
            <a:extLst>
              <a:ext uri="{FF2B5EF4-FFF2-40B4-BE49-F238E27FC236}">
                <a16:creationId xmlns:a16="http://schemas.microsoft.com/office/drawing/2014/main" id="{B89294D2-D64C-419D-93C1-EA58D8E5ABF2}"/>
              </a:ext>
            </a:extLst>
          </p:cNvPr>
          <p:cNvSpPr/>
          <p:nvPr/>
        </p:nvSpPr>
        <p:spPr>
          <a:xfrm>
            <a:off x="5573485" y="5918869"/>
            <a:ext cx="1207508" cy="751562"/>
          </a:xfrm>
          <a:prstGeom prst="roundRect">
            <a:avLst/>
          </a:prstGeom>
          <a:solidFill>
            <a:srgbClr val="430909"/>
          </a:solidFill>
        </p:spPr>
        <p:txBody>
          <a:bodyPr wrap="square" rtlCol="0" anchor="ctr">
            <a:noAutofit/>
          </a:bodyPr>
          <a:lstStyle/>
          <a:p>
            <a:pPr algn="ctr">
              <a:spcBef>
                <a:spcPts val="600"/>
              </a:spcBef>
              <a:spcAft>
                <a:spcPts val="600"/>
              </a:spcAft>
            </a:pPr>
            <a:r>
              <a:rPr lang="sr-Latn-RS">
                <a:solidFill>
                  <a:schemeClr val="bg1"/>
                </a:solidFill>
              </a:rPr>
              <a:t>VGG19 </a:t>
            </a:r>
          </a:p>
          <a:p>
            <a:pPr algn="ctr"/>
            <a:r>
              <a:rPr lang="sr-Latn-RS">
                <a:solidFill>
                  <a:schemeClr val="bg1"/>
                </a:solidFill>
              </a:rPr>
              <a:t>19 slojeva</a:t>
            </a:r>
          </a:p>
        </p:txBody>
      </p:sp>
      <p:sp>
        <p:nvSpPr>
          <p:cNvPr id="7" name="Rectangle: Rounded Corners 6">
            <a:extLst>
              <a:ext uri="{FF2B5EF4-FFF2-40B4-BE49-F238E27FC236}">
                <a16:creationId xmlns:a16="http://schemas.microsoft.com/office/drawing/2014/main" id="{57C5C2E9-B4C0-4DC1-91AC-A45588D5D78A}"/>
              </a:ext>
            </a:extLst>
          </p:cNvPr>
          <p:cNvSpPr/>
          <p:nvPr/>
        </p:nvSpPr>
        <p:spPr>
          <a:xfrm>
            <a:off x="6974247" y="5918869"/>
            <a:ext cx="2079844" cy="751562"/>
          </a:xfrm>
          <a:prstGeom prst="roundRect">
            <a:avLst/>
          </a:prstGeom>
          <a:solidFill>
            <a:srgbClr val="430909"/>
          </a:solidFill>
        </p:spPr>
        <p:txBody>
          <a:bodyPr wrap="square" rtlCol="0" anchor="ctr">
            <a:noAutofit/>
          </a:bodyPr>
          <a:lstStyle/>
          <a:p>
            <a:pPr algn="ctr">
              <a:spcBef>
                <a:spcPts val="600"/>
              </a:spcBef>
              <a:spcAft>
                <a:spcPts val="600"/>
              </a:spcAft>
            </a:pPr>
            <a:r>
              <a:rPr lang="sr-Latn-RS" i="1" err="1">
                <a:solidFill>
                  <a:schemeClr val="bg1"/>
                </a:solidFill>
              </a:rPr>
              <a:t>Residual</a:t>
            </a:r>
            <a:r>
              <a:rPr lang="sr-Latn-RS" i="1">
                <a:solidFill>
                  <a:schemeClr val="bg1"/>
                </a:solidFill>
              </a:rPr>
              <a:t> </a:t>
            </a:r>
            <a:r>
              <a:rPr lang="sr-Latn-RS" i="1" err="1">
                <a:solidFill>
                  <a:schemeClr val="bg1"/>
                </a:solidFill>
              </a:rPr>
              <a:t>Networks</a:t>
            </a:r>
            <a:r>
              <a:rPr lang="sr-Latn-RS" i="1">
                <a:solidFill>
                  <a:schemeClr val="bg1"/>
                </a:solidFill>
              </a:rPr>
              <a:t> </a:t>
            </a:r>
            <a:r>
              <a:rPr lang="sr-Latn-RS">
                <a:solidFill>
                  <a:schemeClr val="bg1"/>
                </a:solidFill>
              </a:rPr>
              <a:t>152 sloja</a:t>
            </a:r>
          </a:p>
        </p:txBody>
      </p:sp>
    </p:spTree>
    <p:extLst>
      <p:ext uri="{BB962C8B-B14F-4D97-AF65-F5344CB8AC3E}">
        <p14:creationId xmlns:p14="http://schemas.microsoft.com/office/powerpoint/2010/main" val="10703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sr-Latn-RS" sz="3600"/>
              <a:t>Šta je Soft </a:t>
            </a:r>
            <a:r>
              <a:rPr lang="sr-Latn-RS" sz="3600" err="1"/>
              <a:t>kompjuting</a:t>
            </a:r>
            <a:r>
              <a:rPr lang="en-US" sz="3600"/>
              <a:t>?</a:t>
            </a:r>
          </a:p>
        </p:txBody>
      </p:sp>
      <p:graphicFrame>
        <p:nvGraphicFramePr>
          <p:cNvPr id="4" name="Diagram 3" descr=" 4"/>
          <p:cNvGraphicFramePr/>
          <p:nvPr>
            <p:extLst>
              <p:ext uri="{D42A27DB-BD31-4B8C-83A1-F6EECF244321}">
                <p14:modId xmlns:p14="http://schemas.microsoft.com/office/powerpoint/2010/main" val="2047890997"/>
              </p:ext>
            </p:extLst>
          </p:nvPr>
        </p:nvGraphicFramePr>
        <p:xfrm>
          <a:off x="685800" y="1131383"/>
          <a:ext cx="7772400" cy="1878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50834" y="3126708"/>
            <a:ext cx="4343400" cy="2169825"/>
          </a:xfrm>
          <a:prstGeom prst="rect">
            <a:avLst/>
          </a:prstGeom>
        </p:spPr>
        <p:txBody>
          <a:bodyPr wrap="square">
            <a:spAutoFit/>
          </a:bodyPr>
          <a:lstStyle/>
          <a:p>
            <a:pPr marL="285750" indent="-285750">
              <a:spcAft>
                <a:spcPts val="600"/>
              </a:spcAft>
              <a:buFont typeface="Arial" pitchFamily="34" charset="0"/>
              <a:buChar char="•"/>
            </a:pPr>
            <a:r>
              <a:rPr lang="sr-Latn-RS" sz="2000"/>
              <a:t>Ekspertski sistemi, formalna logika, dokazivanje teorema,...</a:t>
            </a:r>
          </a:p>
          <a:p>
            <a:pPr marL="285750" indent="-285750">
              <a:spcAft>
                <a:spcPts val="600"/>
              </a:spcAft>
              <a:buFont typeface="Arial" pitchFamily="34" charset="0"/>
              <a:buChar char="•"/>
            </a:pPr>
            <a:r>
              <a:rPr lang="sr-Latn-RS" sz="2000"/>
              <a:t>Problemi intelektualno zahtevni za čoveka</a:t>
            </a:r>
          </a:p>
          <a:p>
            <a:pPr marL="285750" indent="-285750">
              <a:spcAft>
                <a:spcPts val="600"/>
              </a:spcAft>
              <a:buFont typeface="Arial" pitchFamily="34" charset="0"/>
              <a:buChar char="•"/>
            </a:pPr>
            <a:r>
              <a:rPr lang="sr-Latn-RS" sz="2000"/>
              <a:t>Formalno izraženi modeli</a:t>
            </a:r>
          </a:p>
          <a:p>
            <a:pPr marL="285750" indent="-285750">
              <a:spcAft>
                <a:spcPts val="600"/>
              </a:spcAft>
              <a:buFont typeface="Arial" pitchFamily="34" charset="0"/>
              <a:buChar char="•"/>
            </a:pPr>
            <a:r>
              <a:rPr lang="sr-Latn-RS" sz="2000"/>
              <a:t>Precizna de</a:t>
            </a:r>
            <a:r>
              <a:rPr lang="en-US" sz="2000"/>
              <a:t>t</a:t>
            </a:r>
            <a:r>
              <a:rPr lang="sr-Latn-RS" sz="2000" err="1"/>
              <a:t>erministička</a:t>
            </a:r>
            <a:r>
              <a:rPr lang="sr-Latn-RS" sz="2000"/>
              <a:t> rešenja</a:t>
            </a:r>
          </a:p>
        </p:txBody>
      </p:sp>
      <p:sp>
        <p:nvSpPr>
          <p:cNvPr id="6" name="Rectangle 5"/>
          <p:cNvSpPr/>
          <p:nvPr/>
        </p:nvSpPr>
        <p:spPr>
          <a:xfrm>
            <a:off x="4649766" y="3126708"/>
            <a:ext cx="4343400" cy="2092881"/>
          </a:xfrm>
          <a:prstGeom prst="rect">
            <a:avLst/>
          </a:prstGeom>
        </p:spPr>
        <p:txBody>
          <a:bodyPr wrap="square">
            <a:spAutoFit/>
          </a:bodyPr>
          <a:lstStyle/>
          <a:p>
            <a:pPr marL="285750" indent="-285750">
              <a:spcAft>
                <a:spcPts val="600"/>
              </a:spcAft>
              <a:buFont typeface="Arial" pitchFamily="34" charset="0"/>
              <a:buChar char="•"/>
            </a:pPr>
            <a:r>
              <a:rPr lang="sr-Latn-RS" sz="2000"/>
              <a:t>Razumevanje „iskrivljenog“ govora, lošeg rukopisa, vožnja vozila u gustom saobraćaju,... </a:t>
            </a:r>
          </a:p>
          <a:p>
            <a:pPr marL="285750" indent="-285750">
              <a:spcAft>
                <a:spcPts val="600"/>
              </a:spcAft>
              <a:buFont typeface="Arial" pitchFamily="34" charset="0"/>
              <a:buChar char="•"/>
            </a:pPr>
            <a:r>
              <a:rPr lang="sr-Latn-RS" sz="2000"/>
              <a:t>Cilj je modelovanje ljudskog uma koji ima toleranciju na nepreciznost</a:t>
            </a:r>
          </a:p>
          <a:p>
            <a:pPr marL="285750" indent="-285750">
              <a:spcAft>
                <a:spcPts val="600"/>
              </a:spcAft>
              <a:buFont typeface="Arial" pitchFamily="34" charset="0"/>
              <a:buChar char="•"/>
            </a:pPr>
            <a:r>
              <a:rPr lang="sr-Latn-RS" sz="2000"/>
              <a:t>Pragmatična rešenja</a:t>
            </a:r>
          </a:p>
        </p:txBody>
      </p:sp>
    </p:spTree>
    <p:extLst>
      <p:ext uri="{BB962C8B-B14F-4D97-AF65-F5344CB8AC3E}">
        <p14:creationId xmlns:p14="http://schemas.microsoft.com/office/powerpoint/2010/main" val="23260522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Konvolucione</a:t>
            </a:r>
            <a:r>
              <a:rPr lang="en-US"/>
              <a:t> </a:t>
            </a:r>
            <a:r>
              <a:rPr lang="en-US" err="1"/>
              <a:t>neuronske</a:t>
            </a:r>
            <a:r>
              <a:rPr lang="en-US"/>
              <a:t> </a:t>
            </a:r>
            <a:r>
              <a:rPr lang="en-US" err="1"/>
              <a:t>mre</a:t>
            </a:r>
            <a:r>
              <a:rPr lang="sr-Latn-RS"/>
              <a:t>že</a:t>
            </a:r>
            <a:endParaRPr lang="en-US"/>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068" r="12259" b="7538"/>
          <a:stretch/>
        </p:blipFill>
        <p:spPr>
          <a:xfrm>
            <a:off x="226180" y="884255"/>
            <a:ext cx="8691639" cy="5973745"/>
          </a:xfrm>
        </p:spPr>
      </p:pic>
      <p:sp>
        <p:nvSpPr>
          <p:cNvPr id="5" name="Rectangle: Rounded Corners 4">
            <a:extLst>
              <a:ext uri="{FF2B5EF4-FFF2-40B4-BE49-F238E27FC236}">
                <a16:creationId xmlns:a16="http://schemas.microsoft.com/office/drawing/2014/main" id="{BB41C740-341B-4967-A310-0FACFCECEE8D}"/>
              </a:ext>
            </a:extLst>
          </p:cNvPr>
          <p:cNvSpPr/>
          <p:nvPr/>
        </p:nvSpPr>
        <p:spPr>
          <a:xfrm>
            <a:off x="226180" y="2264800"/>
            <a:ext cx="1727199" cy="1317620"/>
          </a:xfrm>
          <a:prstGeom prst="roundRect">
            <a:avLst/>
          </a:prstGeom>
          <a:solidFill>
            <a:srgbClr val="430909"/>
          </a:solidFill>
        </p:spPr>
        <p:txBody>
          <a:bodyPr wrap="square" rtlCol="0" anchor="ctr">
            <a:noAutofit/>
          </a:bodyPr>
          <a:lstStyle/>
          <a:p>
            <a:pPr algn="ctr">
              <a:spcBef>
                <a:spcPts val="600"/>
              </a:spcBef>
              <a:spcAft>
                <a:spcPts val="600"/>
              </a:spcAft>
            </a:pPr>
            <a:r>
              <a:rPr lang="pl-PL">
                <a:solidFill>
                  <a:schemeClr val="bg1"/>
                </a:solidFill>
              </a:rPr>
              <a:t>Struktura mreže iz 1998 je slična onoj iz 2012</a:t>
            </a:r>
          </a:p>
        </p:txBody>
      </p:sp>
    </p:spTree>
    <p:extLst>
      <p:ext uri="{BB962C8B-B14F-4D97-AF65-F5344CB8AC3E}">
        <p14:creationId xmlns:p14="http://schemas.microsoft.com/office/powerpoint/2010/main" val="22778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D453-6CDA-4586-8B31-8F56E7F98B5A}"/>
              </a:ext>
            </a:extLst>
          </p:cNvPr>
          <p:cNvSpPr>
            <a:spLocks noGrp="1"/>
          </p:cNvSpPr>
          <p:nvPr>
            <p:ph type="title"/>
          </p:nvPr>
        </p:nvSpPr>
        <p:spPr/>
        <p:txBody>
          <a:bodyPr>
            <a:normAutofit/>
          </a:bodyPr>
          <a:lstStyle/>
          <a:p>
            <a:r>
              <a:rPr lang="sr-Latn-RS"/>
              <a:t>Zašto su CNN popularne tek od 2012</a:t>
            </a:r>
            <a:r>
              <a:rPr lang="en-US"/>
              <a:t>?</a:t>
            </a:r>
          </a:p>
        </p:txBody>
      </p:sp>
      <p:sp>
        <p:nvSpPr>
          <p:cNvPr id="4" name="Rectangle: Rounded Corners 3">
            <a:extLst>
              <a:ext uri="{FF2B5EF4-FFF2-40B4-BE49-F238E27FC236}">
                <a16:creationId xmlns:a16="http://schemas.microsoft.com/office/drawing/2014/main" id="{1E098495-DD3C-4C70-AAE3-FE8E496F8DDB}"/>
              </a:ext>
            </a:extLst>
          </p:cNvPr>
          <p:cNvSpPr/>
          <p:nvPr/>
        </p:nvSpPr>
        <p:spPr>
          <a:xfrm>
            <a:off x="255207" y="1391333"/>
            <a:ext cx="4244220" cy="1317620"/>
          </a:xfrm>
          <a:prstGeom prst="roundRect">
            <a:avLst/>
          </a:prstGeom>
          <a:solidFill>
            <a:srgbClr val="430909"/>
          </a:solidFill>
        </p:spPr>
        <p:txBody>
          <a:bodyPr wrap="square" rtlCol="0" anchor="ctr">
            <a:noAutofit/>
          </a:bodyPr>
          <a:lstStyle/>
          <a:p>
            <a:pPr algn="ctr">
              <a:spcBef>
                <a:spcPts val="600"/>
              </a:spcBef>
              <a:spcAft>
                <a:spcPts val="600"/>
              </a:spcAft>
            </a:pPr>
            <a:r>
              <a:rPr lang="pl-PL" sz="2800">
                <a:solidFill>
                  <a:schemeClr val="bg1"/>
                </a:solidFill>
              </a:rPr>
              <a:t>Brzina računara i mogućnost paralelizacije</a:t>
            </a:r>
          </a:p>
        </p:txBody>
      </p:sp>
      <p:sp>
        <p:nvSpPr>
          <p:cNvPr id="5" name="Rectangle: Rounded Corners 4">
            <a:extLst>
              <a:ext uri="{FF2B5EF4-FFF2-40B4-BE49-F238E27FC236}">
                <a16:creationId xmlns:a16="http://schemas.microsoft.com/office/drawing/2014/main" id="{1414FE8C-C8E6-43B8-9A21-E1DEA342971A}"/>
              </a:ext>
            </a:extLst>
          </p:cNvPr>
          <p:cNvSpPr/>
          <p:nvPr/>
        </p:nvSpPr>
        <p:spPr>
          <a:xfrm>
            <a:off x="4702631" y="1391333"/>
            <a:ext cx="4244218" cy="1317620"/>
          </a:xfrm>
          <a:prstGeom prst="roundRect">
            <a:avLst/>
          </a:prstGeom>
          <a:solidFill>
            <a:srgbClr val="430909"/>
          </a:solidFill>
        </p:spPr>
        <p:txBody>
          <a:bodyPr wrap="square" rtlCol="0" anchor="ctr">
            <a:noAutofit/>
          </a:bodyPr>
          <a:lstStyle/>
          <a:p>
            <a:pPr algn="ctr">
              <a:spcBef>
                <a:spcPts val="600"/>
              </a:spcBef>
              <a:spcAft>
                <a:spcPts val="600"/>
              </a:spcAft>
            </a:pPr>
            <a:r>
              <a:rPr lang="pl-PL" sz="2800">
                <a:solidFill>
                  <a:schemeClr val="bg1"/>
                </a:solidFill>
              </a:rPr>
              <a:t>Količina labeliranih podataka</a:t>
            </a:r>
          </a:p>
        </p:txBody>
      </p:sp>
      <p:sp>
        <p:nvSpPr>
          <p:cNvPr id="6" name="Rectangle 5">
            <a:extLst>
              <a:ext uri="{FF2B5EF4-FFF2-40B4-BE49-F238E27FC236}">
                <a16:creationId xmlns:a16="http://schemas.microsoft.com/office/drawing/2014/main" id="{ACC70E74-53AC-4538-B2EB-94273E31E32D}"/>
              </a:ext>
            </a:extLst>
          </p:cNvPr>
          <p:cNvSpPr/>
          <p:nvPr/>
        </p:nvSpPr>
        <p:spPr>
          <a:xfrm>
            <a:off x="255207" y="2856415"/>
            <a:ext cx="4244220" cy="1323439"/>
          </a:xfrm>
          <a:prstGeom prst="rect">
            <a:avLst/>
          </a:prstGeom>
        </p:spPr>
        <p:txBody>
          <a:bodyPr wrap="square">
            <a:spAutoFit/>
          </a:bodyPr>
          <a:lstStyle/>
          <a:p>
            <a:pPr marL="0" lvl="1"/>
            <a:r>
              <a:rPr lang="sr-Latn-RS" sz="2000"/>
              <a:t>Po Murovom zakonu, dobijali smo sve brže i brže računare svake godine: broj tranzistora na čipovima je nekoliko redova veličine veći ne</a:t>
            </a:r>
            <a:r>
              <a:rPr lang="en-US" sz="2000"/>
              <a:t>g</a:t>
            </a:r>
            <a:r>
              <a:rPr lang="sr-Latn-RS" sz="2000"/>
              <a:t>o u 90-im</a:t>
            </a:r>
          </a:p>
        </p:txBody>
      </p:sp>
      <p:sp>
        <p:nvSpPr>
          <p:cNvPr id="7" name="Rectangle 6">
            <a:extLst>
              <a:ext uri="{FF2B5EF4-FFF2-40B4-BE49-F238E27FC236}">
                <a16:creationId xmlns:a16="http://schemas.microsoft.com/office/drawing/2014/main" id="{96728AE8-2800-4C9C-AD4A-E4BAEE013882}"/>
              </a:ext>
            </a:extLst>
          </p:cNvPr>
          <p:cNvSpPr/>
          <p:nvPr/>
        </p:nvSpPr>
        <p:spPr>
          <a:xfrm>
            <a:off x="255207" y="4327316"/>
            <a:ext cx="4244220" cy="707886"/>
          </a:xfrm>
          <a:prstGeom prst="rect">
            <a:avLst/>
          </a:prstGeom>
        </p:spPr>
        <p:txBody>
          <a:bodyPr wrap="square">
            <a:spAutoFit/>
          </a:bodyPr>
          <a:lstStyle/>
          <a:p>
            <a:r>
              <a:rPr lang="sr-Latn-RS" sz="2000"/>
              <a:t>Razvoj GPU-ova koji se mogu maksimalno </a:t>
            </a:r>
            <a:r>
              <a:rPr lang="sr-Latn-RS" sz="2000" err="1"/>
              <a:t>paralelizovati</a:t>
            </a:r>
            <a:endParaRPr lang="en-US" sz="2000"/>
          </a:p>
        </p:txBody>
      </p:sp>
    </p:spTree>
    <p:extLst>
      <p:ext uri="{BB962C8B-B14F-4D97-AF65-F5344CB8AC3E}">
        <p14:creationId xmlns:p14="http://schemas.microsoft.com/office/powerpoint/2010/main" val="329473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Veštačka inteligencija</a:t>
            </a:r>
            <a:endParaRPr lang="en-US"/>
          </a:p>
        </p:txBody>
      </p:sp>
      <p:sp>
        <p:nvSpPr>
          <p:cNvPr id="3" name="Content Placeholder 2"/>
          <p:cNvSpPr>
            <a:spLocks noGrp="1"/>
          </p:cNvSpPr>
          <p:nvPr>
            <p:ph idx="1"/>
          </p:nvPr>
        </p:nvSpPr>
        <p:spPr/>
        <p:txBody>
          <a:bodyPr>
            <a:normAutofit/>
          </a:bodyPr>
          <a:lstStyle/>
          <a:p>
            <a:pPr marL="0" indent="0">
              <a:buNone/>
            </a:pPr>
            <a:r>
              <a:rPr lang="sr-Latn-RS" sz="2400"/>
              <a:t>Zadatak veštačke inteligencije je mnogo veći od prepoznavanja objekata...</a:t>
            </a:r>
            <a:endParaRPr lang="en-US" sz="2400"/>
          </a:p>
        </p:txBody>
      </p:sp>
      <p:pic>
        <p:nvPicPr>
          <p:cNvPr id="4" name="Picture 3" descr="cs231n_2017_lecture1.pdf - Adobe Acrobat Reader DC"/>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10000" r="90000">
                        <a14:foregroundMark x1="44896" y1="50926" x2="66250" y2="77778"/>
                        <a14:foregroundMark x1="22448" y1="4907" x2="45260" y2="40185"/>
                        <a14:foregroundMark x1="40677" y1="8148" x2="22135" y2="34074"/>
                        <a14:foregroundMark x1="19531" y1="37222" x2="29844" y2="37500"/>
                        <a14:foregroundMark x1="37552" y1="17685" x2="41823" y2="14259"/>
                      </a14:backgroundRemoval>
                    </a14:imgEffect>
                  </a14:imgLayer>
                </a14:imgProps>
              </a:ext>
              <a:ext uri="{28A0092B-C50C-407E-A947-70E740481C1C}">
                <a14:useLocalDpi xmlns:a14="http://schemas.microsoft.com/office/drawing/2010/main" val="0"/>
              </a:ext>
            </a:extLst>
          </a:blip>
          <a:srcRect l="10559" r="12251" b="7670"/>
          <a:stretch/>
        </p:blipFill>
        <p:spPr>
          <a:xfrm>
            <a:off x="1262742" y="2034914"/>
            <a:ext cx="6618515" cy="4453144"/>
          </a:xfrm>
          <a:prstGeom prst="rect">
            <a:avLst/>
          </a:prstGeom>
        </p:spPr>
      </p:pic>
    </p:spTree>
    <p:extLst>
      <p:ext uri="{BB962C8B-B14F-4D97-AF65-F5344CB8AC3E}">
        <p14:creationId xmlns:p14="http://schemas.microsoft.com/office/powerpoint/2010/main" val="215362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i="1"/>
              <a:t>Visual genome</a:t>
            </a:r>
            <a:endParaRPr lang="en-US" i="1"/>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1768" r="11768" b="7875"/>
          <a:stretch/>
        </p:blipFill>
        <p:spPr>
          <a:xfrm>
            <a:off x="1814286" y="1890493"/>
            <a:ext cx="7329714" cy="4967507"/>
          </a:xfrm>
        </p:spPr>
      </p:pic>
      <p:sp>
        <p:nvSpPr>
          <p:cNvPr id="3" name="Rectangle 2"/>
          <p:cNvSpPr/>
          <p:nvPr/>
        </p:nvSpPr>
        <p:spPr>
          <a:xfrm>
            <a:off x="277584" y="1187649"/>
            <a:ext cx="5615216" cy="1938992"/>
          </a:xfrm>
          <a:prstGeom prst="rect">
            <a:avLst/>
          </a:prstGeom>
        </p:spPr>
        <p:txBody>
          <a:bodyPr wrap="square">
            <a:spAutoFit/>
          </a:bodyPr>
          <a:lstStyle/>
          <a:p>
            <a:r>
              <a:rPr lang="sr-Latn-RS" sz="2000"/>
              <a:t>Ideja je da se slike predstave kao veliki grafovi semantički povezanih koncepata</a:t>
            </a:r>
          </a:p>
          <a:p>
            <a:pPr marL="171450" indent="-171450">
              <a:buFont typeface="Arial" pitchFamily="34" charset="0"/>
              <a:buChar char="•"/>
            </a:pPr>
            <a:endParaRPr lang="sr-Latn-RS" sz="2000"/>
          </a:p>
          <a:p>
            <a:r>
              <a:rPr lang="sr-Latn-RS" sz="2000"/>
              <a:t>Ovo ne obuhvata samo identitet objekata već relacije između objekata, njihove atribute, akcije koje se dešavaju na sceni,...</a:t>
            </a:r>
            <a:endParaRPr lang="en-US" sz="2000"/>
          </a:p>
        </p:txBody>
      </p:sp>
    </p:spTree>
    <p:extLst>
      <p:ext uri="{BB962C8B-B14F-4D97-AF65-F5344CB8AC3E}">
        <p14:creationId xmlns:p14="http://schemas.microsoft.com/office/powerpoint/2010/main" val="161488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12202" t="25430" r="49920" b="10424"/>
          <a:stretch/>
        </p:blipFill>
        <p:spPr>
          <a:xfrm>
            <a:off x="1119" y="1"/>
            <a:ext cx="4570881" cy="4354286"/>
          </a:xfrm>
        </p:spPr>
      </p:pic>
      <p:sp>
        <p:nvSpPr>
          <p:cNvPr id="3" name="Rectangle 2"/>
          <p:cNvSpPr/>
          <p:nvPr/>
        </p:nvSpPr>
        <p:spPr>
          <a:xfrm>
            <a:off x="469899" y="5334144"/>
            <a:ext cx="8407401" cy="707886"/>
          </a:xfrm>
          <a:prstGeom prst="rect">
            <a:avLst/>
          </a:prstGeom>
        </p:spPr>
        <p:txBody>
          <a:bodyPr wrap="square">
            <a:spAutoFit/>
          </a:bodyPr>
          <a:lstStyle/>
          <a:p>
            <a:pPr algn="ctr"/>
            <a:r>
              <a:rPr lang="sr-Latn-RS" sz="2000"/>
              <a:t>Ovo je u nekom smislu sveti gral računarske vizije – da se razume priča na slici na bogat i dubok način</a:t>
            </a:r>
            <a:endParaRPr lang="en-US" sz="2000"/>
          </a:p>
        </p:txBody>
      </p:sp>
      <p:pic>
        <p:nvPicPr>
          <p:cNvPr id="6" name="Content Placeholder 3" descr="cs231n_2017_lecture1.pdf - Adobe Acrobat Reader DC">
            <a:extLst>
              <a:ext uri="{FF2B5EF4-FFF2-40B4-BE49-F238E27FC236}">
                <a16:creationId xmlns:a16="http://schemas.microsoft.com/office/drawing/2014/main" id="{C6F6C999-22DC-4DBA-B3E0-418ED2020F1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51883" t="25430" r="12034" b="10424"/>
          <a:stretch/>
        </p:blipFill>
        <p:spPr>
          <a:xfrm>
            <a:off x="4789714" y="130629"/>
            <a:ext cx="4354286" cy="4354286"/>
          </a:xfrm>
          <a:prstGeom prst="rect">
            <a:avLst/>
          </a:prstGeom>
        </p:spPr>
      </p:pic>
      <p:sp>
        <p:nvSpPr>
          <p:cNvPr id="5" name="Speech Bubble: Rectangle with Corners Rounded 4">
            <a:extLst>
              <a:ext uri="{FF2B5EF4-FFF2-40B4-BE49-F238E27FC236}">
                <a16:creationId xmlns:a16="http://schemas.microsoft.com/office/drawing/2014/main" id="{9EF41814-B398-495D-A1EB-A556F688B2C7}"/>
              </a:ext>
            </a:extLst>
          </p:cNvPr>
          <p:cNvSpPr/>
          <p:nvPr/>
        </p:nvSpPr>
        <p:spPr>
          <a:xfrm>
            <a:off x="522515" y="2861418"/>
            <a:ext cx="4151085" cy="1783153"/>
          </a:xfrm>
          <a:prstGeom prst="wedgeRoundRectCallout">
            <a:avLst>
              <a:gd name="adj1" fmla="val -20133"/>
              <a:gd name="adj2" fmla="val -7030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r-Latn-RS" sz="2000">
                <a:solidFill>
                  <a:schemeClr val="tx1"/>
                </a:solidFill>
              </a:rPr>
              <a:t>S</a:t>
            </a:r>
            <a:r>
              <a:rPr lang="en-US" sz="2000" err="1">
                <a:solidFill>
                  <a:schemeClr val="tx1"/>
                </a:solidFill>
              </a:rPr>
              <a:t>lika</a:t>
            </a:r>
            <a:r>
              <a:rPr lang="en-US" sz="2000">
                <a:solidFill>
                  <a:schemeClr val="tx1"/>
                </a:solidFill>
              </a:rPr>
              <a:t> je </a:t>
            </a:r>
            <a:r>
              <a:rPr lang="en-US" sz="2000" err="1">
                <a:solidFill>
                  <a:schemeClr val="tx1"/>
                </a:solidFill>
              </a:rPr>
              <a:t>pokazana</a:t>
            </a:r>
            <a:r>
              <a:rPr lang="en-US" sz="2000">
                <a:solidFill>
                  <a:schemeClr val="tx1"/>
                </a:solidFill>
              </a:rPr>
              <a:t> </a:t>
            </a:r>
            <a:r>
              <a:rPr lang="en-US" sz="2000" err="1">
                <a:solidFill>
                  <a:schemeClr val="tx1"/>
                </a:solidFill>
              </a:rPr>
              <a:t>ljudima</a:t>
            </a:r>
            <a:r>
              <a:rPr lang="en-US" sz="2000">
                <a:solidFill>
                  <a:schemeClr val="tx1"/>
                </a:solidFill>
              </a:rPr>
              <a:t> </a:t>
            </a:r>
            <a:r>
              <a:rPr lang="en-US" sz="2000" err="1">
                <a:solidFill>
                  <a:schemeClr val="tx1"/>
                </a:solidFill>
              </a:rPr>
              <a:t>veoma</a:t>
            </a:r>
            <a:r>
              <a:rPr lang="en-US" sz="2000">
                <a:solidFill>
                  <a:schemeClr val="tx1"/>
                </a:solidFill>
              </a:rPr>
              <a:t> </a:t>
            </a:r>
            <a:r>
              <a:rPr lang="en-US" sz="2000" err="1">
                <a:solidFill>
                  <a:schemeClr val="tx1"/>
                </a:solidFill>
              </a:rPr>
              <a:t>kratak</a:t>
            </a:r>
            <a:r>
              <a:rPr lang="en-US" sz="2000">
                <a:solidFill>
                  <a:schemeClr val="tx1"/>
                </a:solidFill>
              </a:rPr>
              <a:t> </a:t>
            </a:r>
            <a:r>
              <a:rPr lang="en-US" sz="2000" err="1">
                <a:solidFill>
                  <a:schemeClr val="tx1"/>
                </a:solidFill>
              </a:rPr>
              <a:t>vremenski</a:t>
            </a:r>
            <a:r>
              <a:rPr lang="en-US" sz="2000">
                <a:solidFill>
                  <a:schemeClr val="tx1"/>
                </a:solidFill>
              </a:rPr>
              <a:t> </a:t>
            </a:r>
            <a:r>
              <a:rPr lang="en-US" sz="2000" err="1">
                <a:solidFill>
                  <a:schemeClr val="tx1"/>
                </a:solidFill>
              </a:rPr>
              <a:t>rok</a:t>
            </a:r>
            <a:r>
              <a:rPr lang="sr-Latn-RS" sz="2000">
                <a:solidFill>
                  <a:schemeClr val="tx1"/>
                </a:solidFill>
              </a:rPr>
              <a:t> (1</a:t>
            </a:r>
            <a:r>
              <a:rPr lang="en-US" sz="2000">
                <a:solidFill>
                  <a:schemeClr val="tx1"/>
                </a:solidFill>
              </a:rPr>
              <a:t>/2 </a:t>
            </a:r>
            <a:r>
              <a:rPr lang="en-US" sz="2000" err="1">
                <a:solidFill>
                  <a:schemeClr val="tx1"/>
                </a:solidFill>
              </a:rPr>
              <a:t>sekunde</a:t>
            </a:r>
            <a:r>
              <a:rPr lang="sr-Latn-RS" sz="2000">
                <a:solidFill>
                  <a:schemeClr val="tx1"/>
                </a:solidFill>
              </a:rPr>
              <a:t>)</a:t>
            </a:r>
          </a:p>
          <a:p>
            <a:endParaRPr lang="sr-Latn-RS" sz="2000">
              <a:solidFill>
                <a:schemeClr val="tx1"/>
              </a:solidFill>
            </a:endParaRPr>
          </a:p>
          <a:p>
            <a:r>
              <a:rPr lang="sr-Latn-RS" sz="2000">
                <a:solidFill>
                  <a:schemeClr val="tx1"/>
                </a:solidFill>
              </a:rPr>
              <a:t>L</a:t>
            </a:r>
            <a:r>
              <a:rPr lang="en-US" sz="2000" err="1">
                <a:solidFill>
                  <a:schemeClr val="tx1"/>
                </a:solidFill>
              </a:rPr>
              <a:t>judi</a:t>
            </a:r>
            <a:r>
              <a:rPr lang="en-US" sz="2000">
                <a:solidFill>
                  <a:schemeClr val="tx1"/>
                </a:solidFill>
              </a:rPr>
              <a:t> </a:t>
            </a:r>
            <a:r>
              <a:rPr lang="en-US" sz="2000" err="1">
                <a:solidFill>
                  <a:schemeClr val="tx1"/>
                </a:solidFill>
              </a:rPr>
              <a:t>su</a:t>
            </a:r>
            <a:r>
              <a:rPr lang="en-US" sz="2000">
                <a:solidFill>
                  <a:schemeClr val="tx1"/>
                </a:solidFill>
              </a:rPr>
              <a:t> </a:t>
            </a:r>
            <a:r>
              <a:rPr lang="en-US" sz="2000" err="1">
                <a:solidFill>
                  <a:schemeClr val="tx1"/>
                </a:solidFill>
              </a:rPr>
              <a:t>uspevali</a:t>
            </a:r>
            <a:r>
              <a:rPr lang="en-US" sz="2000">
                <a:solidFill>
                  <a:schemeClr val="tx1"/>
                </a:solidFill>
              </a:rPr>
              <a:t> da </a:t>
            </a:r>
            <a:r>
              <a:rPr lang="en-US" sz="2000" err="1">
                <a:solidFill>
                  <a:schemeClr val="tx1"/>
                </a:solidFill>
              </a:rPr>
              <a:t>daju</a:t>
            </a:r>
            <a:r>
              <a:rPr lang="en-US" sz="2000">
                <a:solidFill>
                  <a:schemeClr val="tx1"/>
                </a:solidFill>
              </a:rPr>
              <a:t> </a:t>
            </a:r>
            <a:r>
              <a:rPr lang="en-US" sz="2000" err="1">
                <a:solidFill>
                  <a:schemeClr val="tx1"/>
                </a:solidFill>
              </a:rPr>
              <a:t>opširne</a:t>
            </a:r>
            <a:r>
              <a:rPr lang="en-US" sz="2000">
                <a:solidFill>
                  <a:schemeClr val="tx1"/>
                </a:solidFill>
              </a:rPr>
              <a:t> </a:t>
            </a:r>
            <a:r>
              <a:rPr lang="en-US" sz="2000" err="1">
                <a:solidFill>
                  <a:schemeClr val="tx1"/>
                </a:solidFill>
              </a:rPr>
              <a:t>opise</a:t>
            </a:r>
            <a:endParaRPr lang="en-US" sz="2000">
              <a:solidFill>
                <a:schemeClr val="tx1"/>
              </a:solidFill>
            </a:endParaRPr>
          </a:p>
        </p:txBody>
      </p:sp>
    </p:spTree>
    <p:extLst>
      <p:ext uri="{BB962C8B-B14F-4D97-AF65-F5344CB8AC3E}">
        <p14:creationId xmlns:p14="http://schemas.microsoft.com/office/powerpoint/2010/main" val="8247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a:t>Zašto je ova slika smešna</a:t>
            </a:r>
            <a:r>
              <a:rPr lang="en-US"/>
              <a:t>?</a:t>
            </a:r>
          </a:p>
        </p:txBody>
      </p:sp>
      <p:pic>
        <p:nvPicPr>
          <p:cNvPr id="4" name="Content Placeholder 3" descr="cs231n_2017_lecture1.pdf - Adobe Acrobat Reader DC"/>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l="21742" t="12831" r="13994" b="8145"/>
          <a:stretch/>
        </p:blipFill>
        <p:spPr>
          <a:xfrm>
            <a:off x="253808" y="884255"/>
            <a:ext cx="8636383" cy="5973745"/>
          </a:xfrm>
        </p:spPr>
      </p:pic>
    </p:spTree>
    <p:extLst>
      <p:ext uri="{BB962C8B-B14F-4D97-AF65-F5344CB8AC3E}">
        <p14:creationId xmlns:p14="http://schemas.microsoft.com/office/powerpoint/2010/main" val="1801736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solidFill>
                  <a:schemeClr val="accent5"/>
                </a:solidFill>
              </a:rPr>
              <a:t>Postojeće aplikacije koje koriste CV</a:t>
            </a:r>
            <a:endParaRPr lang="en-US">
              <a:solidFill>
                <a:schemeClr val="accent5"/>
              </a:solidFill>
            </a:endParaRPr>
          </a:p>
        </p:txBody>
      </p:sp>
      <p:sp>
        <p:nvSpPr>
          <p:cNvPr id="3" name="Content Placeholder 2"/>
          <p:cNvSpPr>
            <a:spLocks noGrp="1"/>
          </p:cNvSpPr>
          <p:nvPr>
            <p:ph idx="1"/>
          </p:nvPr>
        </p:nvSpPr>
        <p:spPr/>
        <p:txBody>
          <a:bodyPr>
            <a:normAutofit fontScale="62500" lnSpcReduction="20000"/>
          </a:bodyPr>
          <a:lstStyle/>
          <a:p>
            <a:r>
              <a:rPr lang="en-US"/>
              <a:t>Laptop: Biometrics auto-login (face recognition, 3D), OCR</a:t>
            </a:r>
          </a:p>
          <a:p>
            <a:r>
              <a:rPr lang="en-US"/>
              <a:t>Smartphones: QR codes, computational photography (Android Lens Blur, iPhone Portrait Mode), panorama construction (Google Photo Spheres), face detection, expression detection (smile), </a:t>
            </a:r>
            <a:r>
              <a:rPr lang="en-US" err="1"/>
              <a:t>Snapchat</a:t>
            </a:r>
            <a:r>
              <a:rPr lang="en-US"/>
              <a:t> filters (face tracking), Google Tango (3D reconstruction), </a:t>
            </a:r>
          </a:p>
          <a:p>
            <a:r>
              <a:rPr lang="en-US"/>
              <a:t>Web: Image search, Google photos (face recognition, object recognition, scene recognition, </a:t>
            </a:r>
            <a:r>
              <a:rPr lang="en-US" err="1"/>
              <a:t>geolocalization</a:t>
            </a:r>
            <a:r>
              <a:rPr lang="en-US"/>
              <a:t> from vision), Facebook (image captioning), Google maps aerial imaging (image stitching), YouTube (content categorization)</a:t>
            </a:r>
          </a:p>
          <a:p>
            <a:r>
              <a:rPr lang="en-US"/>
              <a:t>VR/AR: outside-in tracking (HTC VIVE), inside out tracking (simultaneous localization and mapping, </a:t>
            </a:r>
            <a:r>
              <a:rPr lang="en-US" err="1"/>
              <a:t>HoloLens</a:t>
            </a:r>
            <a:r>
              <a:rPr lang="en-US"/>
              <a:t>)</a:t>
            </a:r>
          </a:p>
          <a:p>
            <a:r>
              <a:rPr lang="en-US"/>
              <a:t>Xbox: Kinect, full body tracking of skeleton, gesture recognition, virtual try-on</a:t>
            </a:r>
          </a:p>
          <a:p>
            <a:r>
              <a:rPr lang="en-US"/>
              <a:t>Medical imaging: CAT / MRI reconstruction, assisted diagnosis, automatic pathology, </a:t>
            </a:r>
            <a:r>
              <a:rPr lang="en-US" err="1"/>
              <a:t>connectomics</a:t>
            </a:r>
            <a:r>
              <a:rPr lang="en-US"/>
              <a:t>, endoscopic surgery</a:t>
            </a:r>
          </a:p>
          <a:p>
            <a:r>
              <a:rPr lang="en-US"/>
              <a:t>Industry: vision-based robotics (marker-based), machine-assisted router (jig), automated post, ANPR (number plates), surveillance, drones, shopping</a:t>
            </a:r>
          </a:p>
          <a:p>
            <a:r>
              <a:rPr lang="en-US"/>
              <a:t>Transportation: assisted driving (everything), face tracking/iris dilation for </a:t>
            </a:r>
            <a:r>
              <a:rPr lang="en-US" err="1"/>
              <a:t>drunkeness</a:t>
            </a:r>
            <a:r>
              <a:rPr lang="en-US"/>
              <a:t>, drowsiness, automated distribution (all modes)</a:t>
            </a:r>
          </a:p>
          <a:p>
            <a:r>
              <a:rPr lang="en-US"/>
              <a:t>Media: Visual effects for film, TV (reconstruction), virtual sports replay (reconstruction), semantics-based auto edits (reconstruction, recognition)</a:t>
            </a:r>
          </a:p>
        </p:txBody>
      </p:sp>
    </p:spTree>
    <p:extLst>
      <p:ext uri="{BB962C8B-B14F-4D97-AF65-F5344CB8AC3E}">
        <p14:creationId xmlns:p14="http://schemas.microsoft.com/office/powerpoint/2010/main" val="1192084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i="1"/>
              <a:t>Optical Character Recognition </a:t>
            </a:r>
            <a:r>
              <a:rPr lang="sr-Latn-RS"/>
              <a:t>(OCR)</a:t>
            </a:r>
            <a:endParaRPr lang="en-US"/>
          </a:p>
        </p:txBody>
      </p:sp>
      <p:sp>
        <p:nvSpPr>
          <p:cNvPr id="3" name="Content Placeholder 2"/>
          <p:cNvSpPr>
            <a:spLocks noGrp="1"/>
          </p:cNvSpPr>
          <p:nvPr>
            <p:ph idx="1"/>
          </p:nvPr>
        </p:nvSpPr>
        <p:spPr/>
        <p:txBody>
          <a:bodyPr/>
          <a:lstStyle/>
          <a:p>
            <a:r>
              <a:rPr lang="sr-Latn-RS"/>
              <a:t>Tehnologija kojom možemo konvertovati skenirane dokumente u tekst</a:t>
            </a:r>
          </a:p>
          <a:p>
            <a:r>
              <a:rPr lang="sr-Latn-RS"/>
              <a:t>Skeneri sadrže OCR softver</a:t>
            </a:r>
            <a:endParaRPr lang="en-US"/>
          </a:p>
        </p:txBody>
      </p:sp>
      <p:pic>
        <p:nvPicPr>
          <p:cNvPr id="4" name="Picture 3" descr="asamples"/>
          <p:cNvPicPr>
            <a:picLocks noChangeAspect="1" noChangeArrowheads="1" noCrop="1"/>
          </p:cNvPicPr>
          <p:nvPr>
            <p:custDataLst>
              <p:tags r:id="rId1"/>
            </p:custDataLst>
          </p:nvPr>
        </p:nvPicPr>
        <p:blipFill>
          <a:blip r:embed="rId7" cstate="print"/>
          <a:srcRect/>
          <a:stretch>
            <a:fillRect/>
          </a:stretch>
        </p:blipFill>
        <p:spPr bwMode="auto">
          <a:xfrm>
            <a:off x="609600" y="2690813"/>
            <a:ext cx="3657600" cy="2286000"/>
          </a:xfrm>
          <a:prstGeom prst="rect">
            <a:avLst/>
          </a:prstGeom>
          <a:noFill/>
          <a:ln w="9525">
            <a:noFill/>
            <a:miter lim="800000"/>
            <a:headEnd/>
            <a:tailEnd/>
          </a:ln>
        </p:spPr>
      </p:pic>
      <p:sp>
        <p:nvSpPr>
          <p:cNvPr id="5" name="Text Box 4"/>
          <p:cNvSpPr txBox="1">
            <a:spLocks noChangeArrowheads="1"/>
          </p:cNvSpPr>
          <p:nvPr>
            <p:custDataLst>
              <p:tags r:id="rId2"/>
            </p:custDataLst>
          </p:nvPr>
        </p:nvSpPr>
        <p:spPr bwMode="auto">
          <a:xfrm>
            <a:off x="685800" y="5362575"/>
            <a:ext cx="3379788"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Digit recognition, AT&amp;T labs</a:t>
            </a:r>
          </a:p>
          <a:p>
            <a:pPr algn="ctr" fontAlgn="base">
              <a:spcBef>
                <a:spcPct val="0"/>
              </a:spcBef>
              <a:spcAft>
                <a:spcPct val="0"/>
              </a:spcAft>
            </a:pPr>
            <a:r>
              <a:rPr lang="en-US" sz="1600">
                <a:solidFill>
                  <a:prstClr val="black"/>
                </a:solidFill>
                <a:latin typeface="Arial" charset="0"/>
                <a:hlinkClick r:id="rId8"/>
              </a:rPr>
              <a:t>http://www.research.att.com/~yann</a:t>
            </a:r>
            <a:r>
              <a:rPr lang="en-US" sz="1600">
                <a:solidFill>
                  <a:prstClr val="black"/>
                </a:solidFill>
                <a:latin typeface="Arial" charset="0"/>
              </a:rPr>
              <a:t>/</a:t>
            </a:r>
          </a:p>
        </p:txBody>
      </p:sp>
      <p:pic>
        <p:nvPicPr>
          <p:cNvPr id="6" name="Picture 6" descr="California_license_plate_ANPR"/>
          <p:cNvPicPr>
            <a:picLocks noChangeAspect="1" noChangeArrowheads="1"/>
          </p:cNvPicPr>
          <p:nvPr>
            <p:custDataLst>
              <p:tags r:id="rId3"/>
            </p:custDataLst>
          </p:nvPr>
        </p:nvPicPr>
        <p:blipFill>
          <a:blip r:embed="rId9" cstate="print"/>
          <a:srcRect/>
          <a:stretch>
            <a:fillRect/>
          </a:stretch>
        </p:blipFill>
        <p:spPr bwMode="auto">
          <a:xfrm>
            <a:off x="4876800" y="2419350"/>
            <a:ext cx="3581400" cy="2762250"/>
          </a:xfrm>
          <a:prstGeom prst="rect">
            <a:avLst/>
          </a:prstGeom>
          <a:noFill/>
          <a:ln w="9525">
            <a:noFill/>
            <a:miter lim="800000"/>
            <a:headEnd/>
            <a:tailEnd/>
          </a:ln>
        </p:spPr>
      </p:pic>
      <p:sp>
        <p:nvSpPr>
          <p:cNvPr id="7" name="Text Box 7"/>
          <p:cNvSpPr txBox="1">
            <a:spLocks noChangeArrowheads="1"/>
          </p:cNvSpPr>
          <p:nvPr>
            <p:custDataLst>
              <p:tags r:id="rId4"/>
            </p:custDataLst>
          </p:nvPr>
        </p:nvSpPr>
        <p:spPr bwMode="auto">
          <a:xfrm>
            <a:off x="4511675" y="5362575"/>
            <a:ext cx="4513263" cy="7016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License plate readers</a:t>
            </a:r>
          </a:p>
          <a:p>
            <a:pPr algn="ctr" fontAlgn="base">
              <a:spcBef>
                <a:spcPct val="0"/>
              </a:spcBef>
              <a:spcAft>
                <a:spcPct val="0"/>
              </a:spcAft>
            </a:pPr>
            <a:r>
              <a:rPr lang="en-US" sz="1200">
                <a:solidFill>
                  <a:prstClr val="black"/>
                </a:solidFill>
                <a:latin typeface="Arial" charset="0"/>
                <a:hlinkClick r:id="rId10"/>
              </a:rPr>
              <a:t>http://en.wikipedia.org/wiki/Automatic_number_plate_recognition</a:t>
            </a:r>
            <a:endParaRPr lang="en-US" sz="1200">
              <a:solidFill>
                <a:prstClr val="black"/>
              </a:solidFill>
              <a:latin typeface="Arial" charset="0"/>
            </a:endParaRPr>
          </a:p>
          <a:p>
            <a:pPr algn="ct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9736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i="1"/>
              <a:t>Face Detection</a:t>
            </a:r>
            <a:endParaRPr lang="en-US" i="1"/>
          </a:p>
        </p:txBody>
      </p:sp>
      <p:sp>
        <p:nvSpPr>
          <p:cNvPr id="3" name="Content Placeholder 2"/>
          <p:cNvSpPr>
            <a:spLocks noGrp="1"/>
          </p:cNvSpPr>
          <p:nvPr>
            <p:ph idx="1"/>
          </p:nvPr>
        </p:nvSpPr>
        <p:spPr>
          <a:xfrm>
            <a:off x="130629" y="1122239"/>
            <a:ext cx="8882742" cy="776899"/>
          </a:xfrm>
        </p:spPr>
        <p:txBody>
          <a:bodyPr>
            <a:normAutofit fontScale="92500" lnSpcReduction="10000"/>
          </a:bodyPr>
          <a:lstStyle/>
          <a:p>
            <a:r>
              <a:rPr lang="sr-Latn-RS"/>
              <a:t>Gotovo sve digitalne kamere vrše detekciju lica</a:t>
            </a:r>
          </a:p>
          <a:p>
            <a:pPr lvl="1"/>
            <a:r>
              <a:rPr lang="sr-Latn-RS"/>
              <a:t>Glavni razlog je fokus, ali je zgodno i za „smart cropping“</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46481"/>
            <a:ext cx="4114800" cy="226828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2662" y="4172618"/>
            <a:ext cx="2561492" cy="2242146"/>
          </a:xfrm>
          <a:prstGeom prst="rect">
            <a:avLst/>
          </a:prstGeom>
        </p:spPr>
      </p:pic>
      <p:pic>
        <p:nvPicPr>
          <p:cNvPr id="1026" name="Picture 2" descr="https://ik.imagekit.io/demo/img/tr:h-200/https:/images.pexels.com/photos/105607/pexels-photo-105607.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100159"/>
            <a:ext cx="37052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k.imagekit.io/demo/img/tr:h-200,w-200,fo-auto/https:/images.pexels.com/photos/105607/pexels-photo-105607.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9154" y="210015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419600" y="2954215"/>
            <a:ext cx="685800" cy="246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94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left)">
                                      <p:cBhvr>
                                        <p:cTn id="17" dur="500"/>
                                        <p:tgtEl>
                                          <p:spTgt spid="102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ipe(left)">
                                      <p:cBhvr>
                                        <p:cTn id="25" dur="500"/>
                                        <p:tgtEl>
                                          <p:spTgt spid="10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Snapchat</a:t>
            </a:r>
            <a:endParaRPr lang="en-US"/>
          </a:p>
        </p:txBody>
      </p:sp>
      <p:sp>
        <p:nvSpPr>
          <p:cNvPr id="3" name="Content Placeholder 2"/>
          <p:cNvSpPr>
            <a:spLocks noGrp="1"/>
          </p:cNvSpPr>
          <p:nvPr>
            <p:ph idx="1"/>
          </p:nvPr>
        </p:nvSpPr>
        <p:spPr>
          <a:xfrm>
            <a:off x="130629" y="5669706"/>
            <a:ext cx="8882742" cy="379401"/>
          </a:xfrm>
        </p:spPr>
        <p:txBody>
          <a:bodyPr>
            <a:normAutofit fontScale="62500" lnSpcReduction="20000"/>
          </a:bodyPr>
          <a:lstStyle/>
          <a:p>
            <a:pPr marL="0" indent="0" algn="ctr">
              <a:buNone/>
            </a:pPr>
            <a:r>
              <a:rPr lang="en-US">
                <a:hlinkClick r:id="rId3"/>
              </a:rPr>
              <a:t>https://pleated-jeans.com/2016/03/02/21-snapchat-face-swaps-that-went-horribly-wrong/</a:t>
            </a:r>
            <a:r>
              <a:rPr lang="sr-Latn-RS"/>
              <a:t> </a:t>
            </a:r>
            <a:endParaRPr lang="en-US"/>
          </a:p>
        </p:txBody>
      </p:sp>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930" y="1122239"/>
            <a:ext cx="4193598" cy="229786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629" y="1122239"/>
            <a:ext cx="1866900" cy="18669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2076" y="1122239"/>
            <a:ext cx="2471296" cy="441178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29" y="3523478"/>
            <a:ext cx="3684443" cy="2010547"/>
          </a:xfrm>
          <a:prstGeom prst="rect">
            <a:avLst/>
          </a:prstGeom>
        </p:spPr>
      </p:pic>
    </p:spTree>
    <p:extLst>
      <p:ext uri="{BB962C8B-B14F-4D97-AF65-F5344CB8AC3E}">
        <p14:creationId xmlns:p14="http://schemas.microsoft.com/office/powerpoint/2010/main" val="237382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440" r="6626"/>
          <a:stretch/>
        </p:blipFill>
        <p:spPr>
          <a:xfrm>
            <a:off x="3357230" y="595421"/>
            <a:ext cx="5786770" cy="5658438"/>
          </a:xfrm>
          <a:prstGeom prst="rect">
            <a:avLst/>
          </a:prstGeom>
        </p:spPr>
      </p:pic>
      <p:pic>
        <p:nvPicPr>
          <p:cNvPr id="20" name="Picture 19">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r="14729"/>
          <a:stretch>
            <a:fillRect/>
          </a:stretch>
        </p:blipFill>
        <p:spPr>
          <a:xfrm>
            <a:off x="2599660" y="550975"/>
            <a:ext cx="6544340"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2" name="Title 1"/>
          <p:cNvSpPr>
            <a:spLocks noGrp="1"/>
          </p:cNvSpPr>
          <p:nvPr>
            <p:ph type="title"/>
          </p:nvPr>
        </p:nvSpPr>
        <p:spPr>
          <a:xfrm>
            <a:off x="603363" y="2546823"/>
            <a:ext cx="2961201" cy="2383844"/>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latin typeface="+mn-lt"/>
                <a:ea typeface="+mn-ea"/>
                <a:cs typeface="+mn-cs"/>
              </a:rPr>
              <a:t>Optical Character Recognition</a:t>
            </a:r>
          </a:p>
        </p:txBody>
      </p:sp>
    </p:spTree>
    <p:extLst>
      <p:ext uri="{BB962C8B-B14F-4D97-AF65-F5344CB8AC3E}">
        <p14:creationId xmlns:p14="http://schemas.microsoft.com/office/powerpoint/2010/main" val="36322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solidFill>
                  <a:schemeClr val="accent5"/>
                </a:solidFill>
              </a:rPr>
              <a:t>Smile detection</a:t>
            </a:r>
            <a:endParaRPr lang="en-US">
              <a:solidFill>
                <a:schemeClr val="accent5"/>
              </a:solidFill>
            </a:endParaRPr>
          </a:p>
        </p:txBody>
      </p:sp>
      <p:sp>
        <p:nvSpPr>
          <p:cNvPr id="3" name="Content Placeholder 2"/>
          <p:cNvSpPr>
            <a:spLocks noGrp="1"/>
          </p:cNvSpPr>
          <p:nvPr>
            <p:ph idx="1"/>
          </p:nvPr>
        </p:nvSpPr>
        <p:spPr/>
        <p:txBody>
          <a:bodyPr/>
          <a:lstStyle/>
          <a:p>
            <a:endParaRPr lang="en-US"/>
          </a:p>
        </p:txBody>
      </p:sp>
      <p:pic>
        <p:nvPicPr>
          <p:cNvPr id="4" name="Picture 6"/>
          <p:cNvPicPr>
            <a:picLocks noChangeAspect="1" noChangeArrowheads="1"/>
          </p:cNvPicPr>
          <p:nvPr>
            <p:custDataLst>
              <p:tags r:id="rId1"/>
            </p:custDataLst>
          </p:nvPr>
        </p:nvPicPr>
        <p:blipFill>
          <a:blip r:embed="rId6" cstate="print"/>
          <a:srcRect/>
          <a:stretch>
            <a:fillRect/>
          </a:stretch>
        </p:blipFill>
        <p:spPr bwMode="auto">
          <a:xfrm>
            <a:off x="324920" y="2287551"/>
            <a:ext cx="8494160" cy="3697287"/>
          </a:xfrm>
          <a:prstGeom prst="rect">
            <a:avLst/>
          </a:prstGeom>
          <a:noFill/>
          <a:ln w="9525">
            <a:noFill/>
            <a:miter lim="800000"/>
            <a:headEnd/>
            <a:tailEnd/>
          </a:ln>
        </p:spPr>
      </p:pic>
      <p:pic>
        <p:nvPicPr>
          <p:cNvPr id="5" name="Picture 7"/>
          <p:cNvPicPr>
            <a:picLocks noChangeAspect="1" noChangeArrowheads="1"/>
          </p:cNvPicPr>
          <p:nvPr>
            <p:custDataLst>
              <p:tags r:id="rId2"/>
            </p:custDataLst>
          </p:nvPr>
        </p:nvPicPr>
        <p:blipFill>
          <a:blip r:embed="rId7" cstate="print"/>
          <a:srcRect/>
          <a:stretch>
            <a:fillRect/>
          </a:stretch>
        </p:blipFill>
        <p:spPr bwMode="auto">
          <a:xfrm>
            <a:off x="324919" y="1130106"/>
            <a:ext cx="8508761" cy="1197449"/>
          </a:xfrm>
          <a:prstGeom prst="rect">
            <a:avLst/>
          </a:prstGeom>
          <a:noFill/>
          <a:ln w="9525">
            <a:noFill/>
            <a:miter lim="800000"/>
            <a:headEnd/>
            <a:tailEnd/>
          </a:ln>
        </p:spPr>
      </p:pic>
      <p:sp>
        <p:nvSpPr>
          <p:cNvPr id="6" name="Rectangle 8"/>
          <p:cNvSpPr>
            <a:spLocks noChangeArrowheads="1"/>
          </p:cNvSpPr>
          <p:nvPr>
            <p:custDataLst>
              <p:tags r:id="rId3"/>
            </p:custDataLst>
          </p:nvPr>
        </p:nvSpPr>
        <p:spPr bwMode="auto">
          <a:xfrm>
            <a:off x="2051050" y="6015318"/>
            <a:ext cx="4730750" cy="396875"/>
          </a:xfrm>
          <a:prstGeom prst="rect">
            <a:avLst/>
          </a:prstGeom>
          <a:noFill/>
          <a:ln w="9525">
            <a:noFill/>
            <a:miter lim="800000"/>
            <a:headEnd/>
            <a:tailEnd/>
          </a:ln>
        </p:spPr>
        <p:txBody>
          <a:bodyPr wrap="none" anchor="ctr">
            <a:spAutoFit/>
          </a:bodyPr>
          <a:lstStyle/>
          <a:p>
            <a:pPr fontAlgn="base">
              <a:spcBef>
                <a:spcPct val="0"/>
              </a:spcBef>
              <a:spcAft>
                <a:spcPct val="0"/>
              </a:spcAft>
            </a:pPr>
            <a:r>
              <a:rPr lang="en-US" sz="2000">
                <a:solidFill>
                  <a:prstClr val="black"/>
                </a:solidFill>
                <a:latin typeface="Arial" charset="0"/>
                <a:hlinkClick r:id="rId8"/>
              </a:rPr>
              <a:t>Sony Cyber-shot® T70 Digital Still Camera </a:t>
            </a:r>
            <a:endParaRPr lang="en-US" sz="2000">
              <a:solidFill>
                <a:prstClr val="black"/>
              </a:solidFill>
              <a:latin typeface="Arial" charset="0"/>
            </a:endParaRPr>
          </a:p>
        </p:txBody>
      </p:sp>
    </p:spTree>
    <p:extLst>
      <p:ext uri="{BB962C8B-B14F-4D97-AF65-F5344CB8AC3E}">
        <p14:creationId xmlns:p14="http://schemas.microsoft.com/office/powerpoint/2010/main" val="2486862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recognition (in supermarkets)</a:t>
            </a:r>
          </a:p>
        </p:txBody>
      </p:sp>
      <p:sp>
        <p:nvSpPr>
          <p:cNvPr id="3" name="Content Placeholder 2"/>
          <p:cNvSpPr>
            <a:spLocks noGrp="1"/>
          </p:cNvSpPr>
          <p:nvPr>
            <p:ph idx="1"/>
          </p:nvPr>
        </p:nvSpPr>
        <p:spPr>
          <a:xfrm>
            <a:off x="130629" y="1122240"/>
            <a:ext cx="8882742" cy="765176"/>
          </a:xfrm>
        </p:spPr>
        <p:txBody>
          <a:bodyPr>
            <a:normAutofit/>
          </a:bodyPr>
          <a:lstStyle/>
          <a:p>
            <a:pPr marL="0" indent="0" algn="ctr">
              <a:buNone/>
            </a:pPr>
            <a:r>
              <a:rPr lang="en-US">
                <a:hlinkClick r:id="rId3"/>
              </a:rPr>
              <a:t>https://www.amazon.com/b?ie=UTF8&amp;node=16008589011</a:t>
            </a:r>
            <a:r>
              <a:rPr lang="sr-Latn-RS"/>
              <a:t> </a:t>
            </a:r>
            <a:endParaRPr lang="en-US"/>
          </a:p>
        </p:txBody>
      </p:sp>
      <p:pic>
        <p:nvPicPr>
          <p:cNvPr id="5" name="Picture 4">
            <a:extLst>
              <a:ext uri="{FF2B5EF4-FFF2-40B4-BE49-F238E27FC236}">
                <a16:creationId xmlns:a16="http://schemas.microsoft.com/office/drawing/2014/main" id="{E0075811-97EE-47A4-BCFD-EA77C2DF2FCC}"/>
              </a:ext>
            </a:extLst>
          </p:cNvPr>
          <p:cNvPicPr>
            <a:picLocks noChangeAspect="1"/>
          </p:cNvPicPr>
          <p:nvPr/>
        </p:nvPicPr>
        <p:blipFill>
          <a:blip r:embed="rId4"/>
          <a:stretch>
            <a:fillRect/>
          </a:stretch>
        </p:blipFill>
        <p:spPr>
          <a:xfrm>
            <a:off x="831273" y="2041756"/>
            <a:ext cx="7481455" cy="4208318"/>
          </a:xfrm>
          <a:prstGeom prst="rect">
            <a:avLst/>
          </a:prstGeom>
        </p:spPr>
      </p:pic>
    </p:spTree>
    <p:extLst>
      <p:ext uri="{BB962C8B-B14F-4D97-AF65-F5344CB8AC3E}">
        <p14:creationId xmlns:p14="http://schemas.microsoft.com/office/powerpoint/2010/main" val="1092723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a:solidFill>
                  <a:schemeClr val="accent5"/>
                </a:solidFill>
              </a:rPr>
              <a:t>Motivacija – prepoznavanje objekata na slici</a:t>
            </a:r>
            <a:endParaRPr lang="en-US">
              <a:solidFill>
                <a:schemeClr val="accent5"/>
              </a:solidFill>
            </a:endParaRPr>
          </a:p>
        </p:txBody>
      </p:sp>
      <p:sp>
        <p:nvSpPr>
          <p:cNvPr id="3" name="Content Placeholder 2"/>
          <p:cNvSpPr>
            <a:spLocks noGrp="1"/>
          </p:cNvSpPr>
          <p:nvPr>
            <p:ph idx="1"/>
          </p:nvPr>
        </p:nvSpPr>
        <p:spPr/>
        <p:txBody>
          <a:bodyPr>
            <a:normAutofit fontScale="92500" lnSpcReduction="10000"/>
          </a:bodyPr>
          <a:lstStyle/>
          <a:p>
            <a:r>
              <a:rPr lang="sr-Latn-RS"/>
              <a:t>Koliko je rastojanje do sledećeg automobila?</a:t>
            </a:r>
          </a:p>
          <a:p>
            <a:r>
              <a:rPr lang="sr-Latn-RS"/>
              <a:t>Koje strelice su prikazane na putu?</a:t>
            </a:r>
          </a:p>
          <a:p>
            <a:r>
              <a:rPr lang="sr-Latn-RS"/>
              <a:t>Na koju vrstu vozila se odnosi znak sa desne strane?</a:t>
            </a:r>
          </a:p>
          <a:p>
            <a:r>
              <a:rPr lang="sr-Latn-RS"/>
              <a:t>Ovaj problem je često potrebno rešavati u realnom vremenu sa ograničenim resursima</a:t>
            </a:r>
          </a:p>
          <a:p>
            <a:r>
              <a:rPr lang="sr-Latn-RS"/>
              <a:t>Rizik od greške je katstrofalan</a:t>
            </a:r>
          </a:p>
          <a:p>
            <a:r>
              <a:rPr lang="sr-Latn-RS"/>
              <a:t>Uslovi često nisu idealni za</a:t>
            </a:r>
            <a:br>
              <a:rPr lang="sr-Latn-RS"/>
            </a:br>
            <a:r>
              <a:rPr lang="sr-Latn-RS"/>
              <a:t>senzor, loša viljivost</a:t>
            </a:r>
          </a:p>
          <a:p>
            <a:r>
              <a:rPr lang="sr-Latn-RS"/>
              <a:t>Ko snosi odgovornost ako</a:t>
            </a:r>
            <a:br>
              <a:rPr lang="sr-Latn-RS"/>
            </a:br>
            <a:r>
              <a:rPr lang="sr-Latn-RS"/>
              <a:t>sistem napravi grešku?</a:t>
            </a:r>
          </a:p>
          <a:p>
            <a:r>
              <a:rPr lang="sr-Latn-RS"/>
              <a:t>Na koji način sistem treba</a:t>
            </a:r>
            <a:br>
              <a:rPr lang="sr-Latn-RS"/>
            </a:br>
            <a:r>
              <a:rPr lang="sr-Latn-RS"/>
              <a:t>donosi odluke o sigurnosti </a:t>
            </a:r>
            <a:br>
              <a:rPr lang="sr-Latn-RS"/>
            </a:br>
            <a:r>
              <a:rPr lang="sr-Latn-RS"/>
              <a:t>vozača?</a:t>
            </a:r>
          </a:p>
          <a:p>
            <a:endParaRPr lang="en-US"/>
          </a:p>
        </p:txBody>
      </p:sp>
      <p:pic>
        <p:nvPicPr>
          <p:cNvPr id="4" name="Picture 2"/>
          <p:cNvPicPr>
            <a:picLocks noChangeAspect="1" noChangeArrowheads="1"/>
          </p:cNvPicPr>
          <p:nvPr/>
        </p:nvPicPr>
        <p:blipFill>
          <a:blip r:embed="rId2" cstate="print">
            <a:lum bright="30000" contrast="-50000"/>
          </a:blip>
          <a:srcRect/>
          <a:stretch>
            <a:fillRect/>
          </a:stretch>
        </p:blipFill>
        <p:spPr bwMode="auto">
          <a:xfrm>
            <a:off x="4531215" y="2838450"/>
            <a:ext cx="4460385" cy="3257550"/>
          </a:xfrm>
          <a:prstGeom prst="rect">
            <a:avLst/>
          </a:prstGeom>
          <a:noFill/>
          <a:ln w="9525">
            <a:noFill/>
            <a:miter lim="800000"/>
            <a:headEnd/>
            <a:tailEnd/>
          </a:ln>
          <a:effectLst/>
        </p:spPr>
      </p:pic>
    </p:spTree>
    <p:extLst>
      <p:ext uri="{BB962C8B-B14F-4D97-AF65-F5344CB8AC3E}">
        <p14:creationId xmlns:p14="http://schemas.microsoft.com/office/powerpoint/2010/main" val="2053849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solidFill>
                  <a:schemeClr val="accent5"/>
                </a:solidFill>
              </a:rPr>
              <a:t>Motivacija</a:t>
            </a:r>
            <a:endParaRPr lang="en-US"/>
          </a:p>
        </p:txBody>
      </p:sp>
      <p:pic>
        <p:nvPicPr>
          <p:cNvPr id="4" name="Picture 3"/>
          <p:cNvPicPr>
            <a:picLocks noChangeAspect="1" noChangeArrowheads="1"/>
          </p:cNvPicPr>
          <p:nvPr/>
        </p:nvPicPr>
        <p:blipFill>
          <a:blip r:embed="rId2" cstate="print">
            <a:lum bright="50000" contrast="-50000"/>
          </a:blip>
          <a:srcRect/>
          <a:stretch>
            <a:fillRect/>
          </a:stretch>
        </p:blipFill>
        <p:spPr bwMode="auto">
          <a:xfrm>
            <a:off x="3276600" y="2438400"/>
            <a:ext cx="5791200" cy="4343400"/>
          </a:xfrm>
          <a:prstGeom prst="rect">
            <a:avLst/>
          </a:prstGeom>
          <a:noFill/>
          <a:ln w="9525">
            <a:noFill/>
            <a:miter lim="800000"/>
            <a:headEnd/>
            <a:tailEnd/>
          </a:ln>
          <a:effectLst/>
        </p:spPr>
      </p:pic>
      <p:sp>
        <p:nvSpPr>
          <p:cNvPr id="3" name="Content Placeholder 2"/>
          <p:cNvSpPr>
            <a:spLocks noGrp="1"/>
          </p:cNvSpPr>
          <p:nvPr>
            <p:ph idx="1"/>
          </p:nvPr>
        </p:nvSpPr>
        <p:spPr/>
        <p:txBody>
          <a:bodyPr/>
          <a:lstStyle/>
          <a:p>
            <a:r>
              <a:rPr lang="sr-Latn-CS"/>
              <a:t>Koliko je osoba prikazano na slici?</a:t>
            </a:r>
          </a:p>
          <a:p>
            <a:r>
              <a:rPr lang="sr-Latn-CS"/>
              <a:t>Koja je lokacija slike?</a:t>
            </a:r>
          </a:p>
          <a:p>
            <a:r>
              <a:rPr lang="sr-Latn-CS"/>
              <a:t>Da li postoji vremenska zavisnost sa drugim slikama na istom uređaju?</a:t>
            </a:r>
          </a:p>
          <a:p>
            <a:r>
              <a:rPr lang="sr-Latn-CS"/>
              <a:t>Na koji način interpretirati sliku i njen prostorni i vremenski kontekst?</a:t>
            </a:r>
          </a:p>
          <a:p>
            <a:r>
              <a:rPr lang="sr-Latn-CS"/>
              <a:t>Da li se mogu primetiti pravilnosti u tome kako je korisnik organizovao prethodne slike?</a:t>
            </a:r>
          </a:p>
          <a:p>
            <a:pPr marL="0" indent="0">
              <a:buNone/>
            </a:pPr>
            <a:endParaRPr lang="en-US"/>
          </a:p>
        </p:txBody>
      </p:sp>
    </p:spTree>
    <p:extLst>
      <p:ext uri="{BB962C8B-B14F-4D97-AF65-F5344CB8AC3E}">
        <p14:creationId xmlns:p14="http://schemas.microsoft.com/office/powerpoint/2010/main" val="3632223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solidFill>
                  <a:schemeClr val="accent5"/>
                </a:solidFill>
              </a:rPr>
              <a:t>Motivacija</a:t>
            </a:r>
          </a:p>
        </p:txBody>
      </p:sp>
      <p:pic>
        <p:nvPicPr>
          <p:cNvPr id="4" name="Picture 2"/>
          <p:cNvPicPr>
            <a:picLocks noGrp="1" noChangeAspect="1" noChangeArrowheads="1"/>
          </p:cNvPicPr>
          <p:nvPr>
            <p:ph idx="1"/>
          </p:nvPr>
        </p:nvPicPr>
        <p:blipFill>
          <a:blip r:embed="rId3" cstate="print"/>
          <a:srcRect/>
          <a:stretch>
            <a:fillRect/>
          </a:stretch>
        </p:blipFill>
        <p:spPr bwMode="auto">
          <a:xfrm>
            <a:off x="2667000" y="1676400"/>
            <a:ext cx="6255295" cy="3628231"/>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137373" y="5097858"/>
            <a:ext cx="3444027" cy="1469295"/>
          </a:xfrm>
          <a:prstGeom prst="rect">
            <a:avLst/>
          </a:prstGeom>
          <a:noFill/>
          <a:ln w="9525">
            <a:noFill/>
            <a:miter lim="800000"/>
            <a:headEnd/>
            <a:tailEnd/>
          </a:ln>
        </p:spPr>
      </p:pic>
      <p:sp>
        <p:nvSpPr>
          <p:cNvPr id="6" name="TextBox 5"/>
          <p:cNvSpPr txBox="1"/>
          <p:nvPr/>
        </p:nvSpPr>
        <p:spPr>
          <a:xfrm>
            <a:off x="114934" y="990600"/>
            <a:ext cx="4723729" cy="830997"/>
          </a:xfrm>
          <a:prstGeom prst="rect">
            <a:avLst/>
          </a:prstGeom>
          <a:noFill/>
        </p:spPr>
        <p:txBody>
          <a:bodyPr wrap="none" rtlCol="0">
            <a:spAutoFit/>
          </a:bodyPr>
          <a:lstStyle/>
          <a:p>
            <a:r>
              <a:rPr lang="sr-Latn-RS" sz="2400">
                <a:ea typeface="CMU Serif" pitchFamily="2" charset="0"/>
                <a:cs typeface="CMU Serif" pitchFamily="2" charset="0"/>
              </a:rPr>
              <a:t>Iz živih uzoraka izmeriti oblike tkiva </a:t>
            </a:r>
            <a:br>
              <a:rPr lang="sr-Latn-RS" sz="2400">
                <a:ea typeface="CMU Serif" pitchFamily="2" charset="0"/>
                <a:cs typeface="CMU Serif" pitchFamily="2" charset="0"/>
              </a:rPr>
            </a:br>
            <a:r>
              <a:rPr lang="sr-Latn-RS" sz="2400">
                <a:ea typeface="CMU Serif" pitchFamily="2" charset="0"/>
                <a:cs typeface="CMU Serif" pitchFamily="2" charset="0"/>
              </a:rPr>
              <a:t>i rekonstruisati njihovu strukturu.</a:t>
            </a:r>
          </a:p>
        </p:txBody>
      </p:sp>
    </p:spTree>
    <p:extLst>
      <p:ext uri="{BB962C8B-B14F-4D97-AF65-F5344CB8AC3E}">
        <p14:creationId xmlns:p14="http://schemas.microsoft.com/office/powerpoint/2010/main" val="1959055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F1B2-0C51-4A94-999F-DD5B5FC304F5}"/>
              </a:ext>
            </a:extLst>
          </p:cNvPr>
          <p:cNvSpPr>
            <a:spLocks noGrp="1"/>
          </p:cNvSpPr>
          <p:nvPr>
            <p:ph type="title"/>
          </p:nvPr>
        </p:nvSpPr>
        <p:spPr/>
        <p:txBody>
          <a:bodyPr/>
          <a:lstStyle/>
          <a:p>
            <a:r>
              <a:rPr lang="sr-Latn-RS"/>
              <a:t>Način polaganja</a:t>
            </a:r>
            <a:endParaRPr lang="en-US"/>
          </a:p>
        </p:txBody>
      </p:sp>
      <p:sp>
        <p:nvSpPr>
          <p:cNvPr id="9" name="Rectangle: Rounded Corners 8">
            <a:extLst>
              <a:ext uri="{FF2B5EF4-FFF2-40B4-BE49-F238E27FC236}">
                <a16:creationId xmlns:a16="http://schemas.microsoft.com/office/drawing/2014/main" id="{DD31AA5B-A122-4F89-9E64-662052EEC890}"/>
              </a:ext>
            </a:extLst>
          </p:cNvPr>
          <p:cNvSpPr/>
          <p:nvPr/>
        </p:nvSpPr>
        <p:spPr>
          <a:xfrm>
            <a:off x="551543" y="1280885"/>
            <a:ext cx="3396343" cy="9144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sr-Latn-RS" sz="2800">
                <a:solidFill>
                  <a:schemeClr val="bg1"/>
                </a:solidFill>
              </a:rPr>
              <a:t>Praktični deo </a:t>
            </a:r>
            <a:endParaRPr lang="en-US" sz="2800">
              <a:solidFill>
                <a:schemeClr val="bg1"/>
              </a:solidFill>
            </a:endParaRPr>
          </a:p>
        </p:txBody>
      </p:sp>
      <p:sp>
        <p:nvSpPr>
          <p:cNvPr id="11" name="Rectangle: Rounded Corners 10">
            <a:extLst>
              <a:ext uri="{FF2B5EF4-FFF2-40B4-BE49-F238E27FC236}">
                <a16:creationId xmlns:a16="http://schemas.microsoft.com/office/drawing/2014/main" id="{3EAD8F52-18DC-46E1-9F77-5A8B2285F1E7}"/>
              </a:ext>
            </a:extLst>
          </p:cNvPr>
          <p:cNvSpPr/>
          <p:nvPr/>
        </p:nvSpPr>
        <p:spPr>
          <a:xfrm>
            <a:off x="5196115" y="1280885"/>
            <a:ext cx="3396343" cy="9144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pPr>
            <a:r>
              <a:rPr lang="sr-Latn-RS" sz="2800">
                <a:solidFill>
                  <a:schemeClr val="bg1"/>
                </a:solidFill>
              </a:rPr>
              <a:t>Teorija</a:t>
            </a:r>
            <a:endParaRPr lang="en-US" sz="2800">
              <a:solidFill>
                <a:schemeClr val="bg1"/>
              </a:solidFill>
            </a:endParaRPr>
          </a:p>
        </p:txBody>
      </p:sp>
      <p:sp>
        <p:nvSpPr>
          <p:cNvPr id="12" name="TextBox 11">
            <a:extLst>
              <a:ext uri="{FF2B5EF4-FFF2-40B4-BE49-F238E27FC236}">
                <a16:creationId xmlns:a16="http://schemas.microsoft.com/office/drawing/2014/main" id="{436050EA-1D8A-43A8-965E-1DCA31167A39}"/>
              </a:ext>
            </a:extLst>
          </p:cNvPr>
          <p:cNvSpPr txBox="1"/>
          <p:nvPr/>
        </p:nvSpPr>
        <p:spPr>
          <a:xfrm>
            <a:off x="1475303" y="2330305"/>
            <a:ext cx="1548822" cy="523220"/>
          </a:xfrm>
          <a:prstGeom prst="rect">
            <a:avLst/>
          </a:prstGeom>
          <a:noFill/>
        </p:spPr>
        <p:txBody>
          <a:bodyPr wrap="none" rtlCol="0">
            <a:spAutoFit/>
          </a:bodyPr>
          <a:lstStyle/>
          <a:p>
            <a:r>
              <a:rPr lang="sr-Latn-RS" sz="2800"/>
              <a:t>70 poena</a:t>
            </a:r>
            <a:endParaRPr lang="en-US" sz="2800"/>
          </a:p>
        </p:txBody>
      </p:sp>
      <p:sp>
        <p:nvSpPr>
          <p:cNvPr id="13" name="TextBox 12">
            <a:extLst>
              <a:ext uri="{FF2B5EF4-FFF2-40B4-BE49-F238E27FC236}">
                <a16:creationId xmlns:a16="http://schemas.microsoft.com/office/drawing/2014/main" id="{FA26A2BA-48C3-4795-8A3F-C74AE6CD5814}"/>
              </a:ext>
            </a:extLst>
          </p:cNvPr>
          <p:cNvSpPr txBox="1"/>
          <p:nvPr/>
        </p:nvSpPr>
        <p:spPr>
          <a:xfrm>
            <a:off x="551544" y="2988545"/>
            <a:ext cx="3396342" cy="1215717"/>
          </a:xfrm>
          <a:prstGeom prst="rect">
            <a:avLst/>
          </a:prstGeom>
          <a:noFill/>
        </p:spPr>
        <p:txBody>
          <a:bodyPr wrap="square" rtlCol="0">
            <a:spAutoFit/>
          </a:bodyPr>
          <a:lstStyle/>
          <a:p>
            <a:pPr algn="ctr">
              <a:spcAft>
                <a:spcPts val="600"/>
              </a:spcAft>
            </a:pPr>
            <a:r>
              <a:rPr lang="sr-Latn-RS" sz="2800"/>
              <a:t>Predispitne obaveze</a:t>
            </a:r>
          </a:p>
          <a:p>
            <a:pPr algn="ctr"/>
            <a:r>
              <a:rPr lang="sr-Latn-RS" sz="2000">
                <a:solidFill>
                  <a:srgbClr val="9A0303"/>
                </a:solidFill>
              </a:rPr>
              <a:t>Striktno definisani rokovi kada možete braniti</a:t>
            </a:r>
            <a:endParaRPr lang="en-US" sz="2000">
              <a:solidFill>
                <a:srgbClr val="9A0303"/>
              </a:solidFill>
            </a:endParaRPr>
          </a:p>
        </p:txBody>
      </p:sp>
      <p:sp>
        <p:nvSpPr>
          <p:cNvPr id="14" name="TextBox 13">
            <a:extLst>
              <a:ext uri="{FF2B5EF4-FFF2-40B4-BE49-F238E27FC236}">
                <a16:creationId xmlns:a16="http://schemas.microsoft.com/office/drawing/2014/main" id="{19253B2C-BDBB-465B-8486-BAFB17ABC152}"/>
              </a:ext>
            </a:extLst>
          </p:cNvPr>
          <p:cNvSpPr txBox="1"/>
          <p:nvPr/>
        </p:nvSpPr>
        <p:spPr>
          <a:xfrm>
            <a:off x="6119875" y="2330305"/>
            <a:ext cx="1548822" cy="523220"/>
          </a:xfrm>
          <a:prstGeom prst="rect">
            <a:avLst/>
          </a:prstGeom>
          <a:noFill/>
        </p:spPr>
        <p:txBody>
          <a:bodyPr wrap="none" rtlCol="0">
            <a:spAutoFit/>
          </a:bodyPr>
          <a:lstStyle/>
          <a:p>
            <a:r>
              <a:rPr lang="sr-Latn-RS" sz="2800"/>
              <a:t>30 poena</a:t>
            </a:r>
            <a:endParaRPr lang="en-US" sz="2800"/>
          </a:p>
        </p:txBody>
      </p:sp>
      <p:sp>
        <p:nvSpPr>
          <p:cNvPr id="15" name="TextBox 14">
            <a:extLst>
              <a:ext uri="{FF2B5EF4-FFF2-40B4-BE49-F238E27FC236}">
                <a16:creationId xmlns:a16="http://schemas.microsoft.com/office/drawing/2014/main" id="{F6D3D978-4540-45AB-9891-0C4A9BAB407A}"/>
              </a:ext>
            </a:extLst>
          </p:cNvPr>
          <p:cNvSpPr txBox="1"/>
          <p:nvPr/>
        </p:nvSpPr>
        <p:spPr>
          <a:xfrm>
            <a:off x="5196114" y="2988545"/>
            <a:ext cx="3396342" cy="707886"/>
          </a:xfrm>
          <a:prstGeom prst="rect">
            <a:avLst/>
          </a:prstGeom>
          <a:noFill/>
        </p:spPr>
        <p:txBody>
          <a:bodyPr wrap="square" rtlCol="0">
            <a:spAutoFit/>
          </a:bodyPr>
          <a:lstStyle/>
          <a:p>
            <a:pPr algn="ctr"/>
            <a:r>
              <a:rPr lang="sr-Latn-RS" sz="2000"/>
              <a:t>Nije neophodna za polaganje predmeta</a:t>
            </a:r>
            <a:endParaRPr lang="en-US" sz="1600"/>
          </a:p>
        </p:txBody>
      </p:sp>
      <p:sp>
        <p:nvSpPr>
          <p:cNvPr id="16" name="TextBox 15">
            <a:extLst>
              <a:ext uri="{FF2B5EF4-FFF2-40B4-BE49-F238E27FC236}">
                <a16:creationId xmlns:a16="http://schemas.microsoft.com/office/drawing/2014/main" id="{4545BAC2-536B-4A4A-ABF0-A268C49DAA92}"/>
              </a:ext>
            </a:extLst>
          </p:cNvPr>
          <p:cNvSpPr txBox="1"/>
          <p:nvPr/>
        </p:nvSpPr>
        <p:spPr>
          <a:xfrm>
            <a:off x="5196114" y="3831451"/>
            <a:ext cx="3396342" cy="907941"/>
          </a:xfrm>
          <a:prstGeom prst="rect">
            <a:avLst/>
          </a:prstGeom>
          <a:noFill/>
        </p:spPr>
        <p:txBody>
          <a:bodyPr wrap="square" rtlCol="0">
            <a:spAutoFit/>
          </a:bodyPr>
          <a:lstStyle/>
          <a:p>
            <a:pPr algn="ctr">
              <a:spcAft>
                <a:spcPts val="600"/>
              </a:spcAft>
            </a:pPr>
            <a:r>
              <a:rPr lang="sr-Latn-RS" sz="2800"/>
              <a:t>Način polaganja</a:t>
            </a:r>
          </a:p>
          <a:p>
            <a:endParaRPr lang="sr-Latn-RS" sz="2000"/>
          </a:p>
        </p:txBody>
      </p:sp>
      <p:sp>
        <p:nvSpPr>
          <p:cNvPr id="17" name="Rectangle: Rounded Corners 16">
            <a:extLst>
              <a:ext uri="{FF2B5EF4-FFF2-40B4-BE49-F238E27FC236}">
                <a16:creationId xmlns:a16="http://schemas.microsoft.com/office/drawing/2014/main" id="{CEFDB93F-8958-49B4-A9AD-BA7912A6C8A7}"/>
              </a:ext>
            </a:extLst>
          </p:cNvPr>
          <p:cNvSpPr/>
          <p:nvPr/>
        </p:nvSpPr>
        <p:spPr>
          <a:xfrm>
            <a:off x="551543" y="4662716"/>
            <a:ext cx="3396342" cy="1464231"/>
          </a:xfrm>
          <a:prstGeom prst="roundRect">
            <a:avLst/>
          </a:prstGeom>
          <a:ln>
            <a:solidFill>
              <a:srgbClr val="430909"/>
            </a:solidFill>
          </a:ln>
        </p:spPr>
        <p:txBody>
          <a:bodyPr wrap="square">
            <a:spAutoFit/>
          </a:bodyPr>
          <a:lstStyle/>
          <a:p>
            <a:pPr marL="0" lvl="1" algn="ctr"/>
            <a:r>
              <a:rPr lang="sr-Latn-RS" sz="2000"/>
              <a:t>Ukoliko ponovo polažete određeni deo ispita, prethodni bodovi tog dela vam se poništavaju</a:t>
            </a:r>
          </a:p>
        </p:txBody>
      </p:sp>
      <p:sp>
        <p:nvSpPr>
          <p:cNvPr id="18" name="Rectangle: Rounded Corners 17">
            <a:extLst>
              <a:ext uri="{FF2B5EF4-FFF2-40B4-BE49-F238E27FC236}">
                <a16:creationId xmlns:a16="http://schemas.microsoft.com/office/drawing/2014/main" id="{5134DEA2-6476-4D0E-ADF3-35A053F8FB95}"/>
              </a:ext>
            </a:extLst>
          </p:cNvPr>
          <p:cNvSpPr/>
          <p:nvPr/>
        </p:nvSpPr>
        <p:spPr>
          <a:xfrm>
            <a:off x="4811485" y="4421003"/>
            <a:ext cx="4165600" cy="783193"/>
          </a:xfrm>
          <a:prstGeom prst="roundRect">
            <a:avLst/>
          </a:prstGeom>
          <a:ln>
            <a:solidFill>
              <a:srgbClr val="430909"/>
            </a:solidFill>
          </a:ln>
        </p:spPr>
        <p:txBody>
          <a:bodyPr wrap="square">
            <a:spAutoFit/>
          </a:bodyPr>
          <a:lstStyle/>
          <a:p>
            <a:pPr marL="914400" indent="-914400"/>
            <a:r>
              <a:rPr lang="sr-Latn-RS" sz="2000" b="1"/>
              <a:t>Opcija 1</a:t>
            </a:r>
            <a:r>
              <a:rPr lang="sr-Latn-RS" sz="2000"/>
              <a:t> Pismeno, u rokovima koje propisuje FTN</a:t>
            </a:r>
          </a:p>
        </p:txBody>
      </p:sp>
      <p:sp>
        <p:nvSpPr>
          <p:cNvPr id="19" name="Rectangle: Rounded Corners 18">
            <a:extLst>
              <a:ext uri="{FF2B5EF4-FFF2-40B4-BE49-F238E27FC236}">
                <a16:creationId xmlns:a16="http://schemas.microsoft.com/office/drawing/2014/main" id="{D60348D2-BE6E-4AEE-8900-FB6A421B1846}"/>
              </a:ext>
            </a:extLst>
          </p:cNvPr>
          <p:cNvSpPr/>
          <p:nvPr/>
        </p:nvSpPr>
        <p:spPr>
          <a:xfrm>
            <a:off x="4811485" y="5334900"/>
            <a:ext cx="4165600" cy="1123712"/>
          </a:xfrm>
          <a:prstGeom prst="roundRect">
            <a:avLst/>
          </a:prstGeom>
          <a:ln>
            <a:solidFill>
              <a:srgbClr val="430909"/>
            </a:solidFill>
          </a:ln>
        </p:spPr>
        <p:txBody>
          <a:bodyPr wrap="square">
            <a:spAutoFit/>
          </a:bodyPr>
          <a:lstStyle/>
          <a:p>
            <a:pPr marL="914400" indent="-914400"/>
            <a:r>
              <a:rPr lang="sr-Latn-RS" sz="2000" b="1"/>
              <a:t>Opcija 2</a:t>
            </a:r>
            <a:r>
              <a:rPr lang="sr-Latn-RS" sz="2000"/>
              <a:t> 15-minutna prezentacija u okviru termina predavanja (ograničen broj)</a:t>
            </a:r>
            <a:endParaRPr lang="en-US" sz="1600"/>
          </a:p>
        </p:txBody>
      </p:sp>
    </p:spTree>
    <p:extLst>
      <p:ext uri="{BB962C8B-B14F-4D97-AF65-F5344CB8AC3E}">
        <p14:creationId xmlns:p14="http://schemas.microsoft.com/office/powerpoint/2010/main" val="407202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3" grpId="0"/>
      <p:bldP spid="14" grpId="0"/>
      <p:bldP spid="15" grpId="0"/>
      <p:bldP spid="17"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EF46-CC9D-46DC-8918-9BD8D021BB53}"/>
              </a:ext>
            </a:extLst>
          </p:cNvPr>
          <p:cNvSpPr>
            <a:spLocks noGrp="1"/>
          </p:cNvSpPr>
          <p:nvPr>
            <p:ph type="title"/>
          </p:nvPr>
        </p:nvSpPr>
        <p:spPr/>
        <p:txBody>
          <a:bodyPr/>
          <a:lstStyle/>
          <a:p>
            <a:r>
              <a:rPr lang="sr-Latn-RS"/>
              <a:t>Preporučena literatura – kursevi </a:t>
            </a:r>
            <a:endParaRPr lang="en-US"/>
          </a:p>
        </p:txBody>
      </p:sp>
      <p:pic>
        <p:nvPicPr>
          <p:cNvPr id="9218" name="Picture 2" descr="Stanford calling for retractions of work by deceased star cancer researcher  – Retraction Watch">
            <a:extLst>
              <a:ext uri="{FF2B5EF4-FFF2-40B4-BE49-F238E27FC236}">
                <a16:creationId xmlns:a16="http://schemas.microsoft.com/office/drawing/2014/main" id="{63FA391D-AC60-46C1-BDEF-8066BDE79D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63" y="1115525"/>
            <a:ext cx="4695091" cy="20581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F12B4B-7C10-471C-AEE4-0515DFE93FD0}"/>
              </a:ext>
            </a:extLst>
          </p:cNvPr>
          <p:cNvSpPr/>
          <p:nvPr/>
        </p:nvSpPr>
        <p:spPr>
          <a:xfrm>
            <a:off x="82062" y="3429000"/>
            <a:ext cx="4695091" cy="3046988"/>
          </a:xfrm>
          <a:prstGeom prst="rect">
            <a:avLst/>
          </a:prstGeom>
        </p:spPr>
        <p:txBody>
          <a:bodyPr wrap="square">
            <a:spAutoFit/>
          </a:bodyPr>
          <a:lstStyle/>
          <a:p>
            <a:r>
              <a:rPr lang="sr-Latn-RS" sz="2400" err="1"/>
              <a:t>Stanford</a:t>
            </a:r>
            <a:r>
              <a:rPr lang="sr-Latn-RS" sz="2400"/>
              <a:t>: „</a:t>
            </a:r>
            <a:r>
              <a:rPr lang="sr-Latn-RS" sz="2400" err="1"/>
              <a:t>Convolutional</a:t>
            </a:r>
            <a:r>
              <a:rPr lang="sr-Latn-RS" sz="2400"/>
              <a:t> </a:t>
            </a:r>
            <a:r>
              <a:rPr lang="sr-Latn-RS" sz="2400" err="1"/>
              <a:t>Neural</a:t>
            </a:r>
            <a:r>
              <a:rPr lang="sr-Latn-RS" sz="2400"/>
              <a:t> </a:t>
            </a:r>
            <a:r>
              <a:rPr lang="sr-Latn-RS" sz="2400" err="1"/>
              <a:t>Networks</a:t>
            </a:r>
            <a:r>
              <a:rPr lang="sr-Latn-RS" sz="2400"/>
              <a:t> </a:t>
            </a:r>
            <a:r>
              <a:rPr lang="sr-Latn-RS" sz="2400" err="1"/>
              <a:t>for</a:t>
            </a:r>
            <a:r>
              <a:rPr lang="sr-Latn-RS" sz="2400"/>
              <a:t> </a:t>
            </a:r>
            <a:r>
              <a:rPr lang="sr-Latn-RS" sz="2400" err="1"/>
              <a:t>Visual</a:t>
            </a:r>
            <a:r>
              <a:rPr lang="sr-Latn-RS" sz="2400"/>
              <a:t> </a:t>
            </a:r>
            <a:r>
              <a:rPr lang="sr-Latn-RS" sz="2400" err="1"/>
              <a:t>Recognition</a:t>
            </a:r>
            <a:r>
              <a:rPr lang="sr-Latn-RS" sz="2400"/>
              <a:t>“ </a:t>
            </a:r>
            <a:r>
              <a:rPr lang="sr-Latn-RS" sz="2400">
                <a:hlinkClick r:id="rId3"/>
              </a:rPr>
              <a:t>http://cs231n.stanford.edu/</a:t>
            </a:r>
            <a:r>
              <a:rPr lang="sr-Latn-RS" sz="2400"/>
              <a:t> </a:t>
            </a:r>
            <a:endParaRPr lang="en-US" sz="2400"/>
          </a:p>
          <a:p>
            <a:endParaRPr lang="en-US" sz="2400"/>
          </a:p>
          <a:p>
            <a:r>
              <a:rPr lang="sr-Latn-RS" sz="2400"/>
              <a:t>video materijali: </a:t>
            </a:r>
            <a:r>
              <a:rPr lang="sr-Latn-RS" sz="2400">
                <a:hlinkClick r:id="rId4"/>
              </a:rPr>
              <a:t>https://www.youtube.com/playlist?list=PL3FW7Lu3i5JvHM8ljYj-zLfQRF3EO8sYv</a:t>
            </a:r>
            <a:endParaRPr lang="en-US" sz="2400"/>
          </a:p>
        </p:txBody>
      </p:sp>
      <p:pic>
        <p:nvPicPr>
          <p:cNvPr id="7" name="Picture 4" descr="Image and Video Processing: From Mars to Hollywood with a Stop at the  Hospital | Coursera">
            <a:extLst>
              <a:ext uri="{FF2B5EF4-FFF2-40B4-BE49-F238E27FC236}">
                <a16:creationId xmlns:a16="http://schemas.microsoft.com/office/drawing/2014/main" id="{0A4E5CEC-7795-4632-AD08-AE329EA6C9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4708" y="1114370"/>
            <a:ext cx="3927229" cy="20570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01D0F8-8B4B-467C-B812-41EB2C72C1C7}"/>
              </a:ext>
            </a:extLst>
          </p:cNvPr>
          <p:cNvSpPr/>
          <p:nvPr/>
        </p:nvSpPr>
        <p:spPr>
          <a:xfrm>
            <a:off x="5134707" y="3322698"/>
            <a:ext cx="3927229" cy="646331"/>
          </a:xfrm>
          <a:prstGeom prst="rect">
            <a:avLst/>
          </a:prstGeom>
        </p:spPr>
        <p:txBody>
          <a:bodyPr wrap="square">
            <a:spAutoFit/>
          </a:bodyPr>
          <a:lstStyle/>
          <a:p>
            <a:r>
              <a:rPr lang="sr-Latn-RS">
                <a:hlinkClick r:id="rId6"/>
              </a:rPr>
              <a:t>https://www.coursera.org/learn/image-processing/</a:t>
            </a:r>
            <a:r>
              <a:rPr lang="sr-Latn-RS"/>
              <a:t> </a:t>
            </a:r>
            <a:endParaRPr lang="en-US"/>
          </a:p>
        </p:txBody>
      </p:sp>
      <p:pic>
        <p:nvPicPr>
          <p:cNvPr id="9222" name="Picture 6" descr="DeepLearning.AI Convolutional Neural Networks Course (Review)">
            <a:extLst>
              <a:ext uri="{FF2B5EF4-FFF2-40B4-BE49-F238E27FC236}">
                <a16:creationId xmlns:a16="http://schemas.microsoft.com/office/drawing/2014/main" id="{E383D5BD-39FF-4512-87B0-9AE5A9D94F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4707" y="4120335"/>
            <a:ext cx="3927228" cy="22015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03FB6D-A84C-44D6-B31F-939C9BBA423B}"/>
              </a:ext>
            </a:extLst>
          </p:cNvPr>
          <p:cNvSpPr/>
          <p:nvPr/>
        </p:nvSpPr>
        <p:spPr>
          <a:xfrm>
            <a:off x="5134707" y="5998735"/>
            <a:ext cx="3927228" cy="646331"/>
          </a:xfrm>
          <a:prstGeom prst="rect">
            <a:avLst/>
          </a:prstGeom>
          <a:solidFill>
            <a:schemeClr val="bg1"/>
          </a:solidFill>
        </p:spPr>
        <p:txBody>
          <a:bodyPr wrap="square">
            <a:spAutoFit/>
          </a:bodyPr>
          <a:lstStyle/>
          <a:p>
            <a:r>
              <a:rPr lang="sr-Latn-RS">
                <a:hlinkClick r:id="rId8"/>
              </a:rPr>
              <a:t>https://www.coursera.org/learn/convolutional-neural-networks</a:t>
            </a:r>
            <a:endParaRPr lang="en-US"/>
          </a:p>
        </p:txBody>
      </p:sp>
    </p:spTree>
    <p:extLst>
      <p:ext uri="{BB962C8B-B14F-4D97-AF65-F5344CB8AC3E}">
        <p14:creationId xmlns:p14="http://schemas.microsoft.com/office/powerpoint/2010/main" val="6098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22"/>
                                        </p:tgtEl>
                                        <p:attrNameLst>
                                          <p:attrName>style.visibility</p:attrName>
                                        </p:attrNameLst>
                                      </p:cBhvr>
                                      <p:to>
                                        <p:strVal val="visible"/>
                                      </p:to>
                                    </p:set>
                                    <p:animEffect transition="in" filter="fade">
                                      <p:cBhvr>
                                        <p:cTn id="23" dur="500"/>
                                        <p:tgtEl>
                                          <p:spTgt spid="92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856F-CE7E-4B6D-87DD-61C27B1BB09F}"/>
              </a:ext>
            </a:extLst>
          </p:cNvPr>
          <p:cNvSpPr>
            <a:spLocks noGrp="1"/>
          </p:cNvSpPr>
          <p:nvPr>
            <p:ph type="title"/>
          </p:nvPr>
        </p:nvSpPr>
        <p:spPr/>
        <p:txBody>
          <a:bodyPr/>
          <a:lstStyle/>
          <a:p>
            <a:r>
              <a:rPr lang="sr-Latn-RS"/>
              <a:t>Literatura – knjige</a:t>
            </a:r>
            <a:endParaRPr lang="en-US"/>
          </a:p>
        </p:txBody>
      </p:sp>
      <p:pic>
        <p:nvPicPr>
          <p:cNvPr id="8194" name="Picture 2" descr="Computer Vision: Algorithms and Applications by Richard Szeliski">
            <a:extLst>
              <a:ext uri="{FF2B5EF4-FFF2-40B4-BE49-F238E27FC236}">
                <a16:creationId xmlns:a16="http://schemas.microsoft.com/office/drawing/2014/main" id="{8FE101E1-302F-43C2-86EA-C86714698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32" y="1066800"/>
            <a:ext cx="2657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FEEAF3-6BC4-4C3E-B452-E6D81601C252}"/>
              </a:ext>
            </a:extLst>
          </p:cNvPr>
          <p:cNvSpPr/>
          <p:nvPr/>
        </p:nvSpPr>
        <p:spPr>
          <a:xfrm>
            <a:off x="230432" y="4914037"/>
            <a:ext cx="2657475" cy="1754326"/>
          </a:xfrm>
          <a:prstGeom prst="rect">
            <a:avLst/>
          </a:prstGeom>
        </p:spPr>
        <p:txBody>
          <a:bodyPr wrap="square">
            <a:spAutoFit/>
          </a:bodyPr>
          <a:lstStyle/>
          <a:p>
            <a:r>
              <a:rPr lang="en-US" err="1"/>
              <a:t>Szeliski</a:t>
            </a:r>
            <a:r>
              <a:rPr lang="en-US"/>
              <a:t>, R., 2010. </a:t>
            </a:r>
            <a:r>
              <a:rPr lang="en-US" i="1"/>
              <a:t>Computer vision: algorithms and applications</a:t>
            </a:r>
            <a:r>
              <a:rPr lang="en-US"/>
              <a:t>. Springer Science &amp; Business Media.</a:t>
            </a:r>
            <a:r>
              <a:rPr lang="sr-Latn-RS"/>
              <a:t> </a:t>
            </a:r>
            <a:r>
              <a:rPr lang="en-US">
                <a:hlinkClick r:id="rId3"/>
              </a:rPr>
              <a:t>http://szeliski.org/Book/</a:t>
            </a:r>
            <a:endParaRPr lang="en-US"/>
          </a:p>
        </p:txBody>
      </p:sp>
      <p:pic>
        <p:nvPicPr>
          <p:cNvPr id="8196" name="Picture 4" descr="Digital Image Processing (3rd Edition): Gonzalez, Rafael C., Woods, Richard  E.: 9780131687288: Amazon.com: Books">
            <a:extLst>
              <a:ext uri="{FF2B5EF4-FFF2-40B4-BE49-F238E27FC236}">
                <a16:creationId xmlns:a16="http://schemas.microsoft.com/office/drawing/2014/main" id="{ABF766B0-76D9-4CC2-A545-805E96800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866" y="1066778"/>
            <a:ext cx="2767379" cy="38147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5D563D2-A69C-4446-81F5-1DA0BA77514F}"/>
              </a:ext>
            </a:extLst>
          </p:cNvPr>
          <p:cNvSpPr/>
          <p:nvPr/>
        </p:nvSpPr>
        <p:spPr>
          <a:xfrm>
            <a:off x="3066865" y="4914037"/>
            <a:ext cx="2767379" cy="1754326"/>
          </a:xfrm>
          <a:prstGeom prst="rect">
            <a:avLst/>
          </a:prstGeom>
        </p:spPr>
        <p:txBody>
          <a:bodyPr wrap="square">
            <a:spAutoFit/>
          </a:bodyPr>
          <a:lstStyle/>
          <a:p>
            <a:r>
              <a:rPr lang="en-US"/>
              <a:t>Rafael C. Gonzalez and Richard E. Woods. 2006. Digital Image Processing (3rd Edition). Prentice-Hall, Inc., Upper Saddle River, NJ, USA</a:t>
            </a:r>
          </a:p>
        </p:txBody>
      </p:sp>
      <p:pic>
        <p:nvPicPr>
          <p:cNvPr id="8198" name="Picture 6" descr="Deep Learning (Adaptive Computation and Machine Learning series):  Goodfellow, Ian, Bengio, Yoshua, Courville, Aaron: 9780262035613:  Amazon.com: Books">
            <a:extLst>
              <a:ext uri="{FF2B5EF4-FFF2-40B4-BE49-F238E27FC236}">
                <a16:creationId xmlns:a16="http://schemas.microsoft.com/office/drawing/2014/main" id="{267D1A47-3C15-4D2D-B1D4-02E63B9F2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3205" y="1066778"/>
            <a:ext cx="2900363" cy="38100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3B0E07-D07E-42D4-9A40-5A98C36A349E}"/>
              </a:ext>
            </a:extLst>
          </p:cNvPr>
          <p:cNvSpPr/>
          <p:nvPr/>
        </p:nvSpPr>
        <p:spPr>
          <a:xfrm>
            <a:off x="6013202" y="4914037"/>
            <a:ext cx="2900363" cy="1200329"/>
          </a:xfrm>
          <a:prstGeom prst="rect">
            <a:avLst/>
          </a:prstGeom>
        </p:spPr>
        <p:txBody>
          <a:bodyPr wrap="square">
            <a:spAutoFit/>
          </a:bodyPr>
          <a:lstStyle/>
          <a:p>
            <a:r>
              <a:rPr lang="en-US"/>
              <a:t>Goodfellow, I., </a:t>
            </a:r>
            <a:r>
              <a:rPr lang="en-US" err="1"/>
              <a:t>Bengio</a:t>
            </a:r>
            <a:r>
              <a:rPr lang="en-US"/>
              <a:t>, Y., Courville, A. and </a:t>
            </a:r>
            <a:r>
              <a:rPr lang="en-US" err="1"/>
              <a:t>Bengio</a:t>
            </a:r>
            <a:r>
              <a:rPr lang="en-US"/>
              <a:t>, Y., 2016. </a:t>
            </a:r>
            <a:r>
              <a:rPr lang="en-US" i="1"/>
              <a:t>Deep learning</a:t>
            </a:r>
            <a:r>
              <a:rPr lang="en-US"/>
              <a:t> (Vol. 1). Cambridge: MIT press</a:t>
            </a:r>
          </a:p>
        </p:txBody>
      </p:sp>
    </p:spTree>
    <p:extLst>
      <p:ext uri="{BB962C8B-B14F-4D97-AF65-F5344CB8AC3E}">
        <p14:creationId xmlns:p14="http://schemas.microsoft.com/office/powerpoint/2010/main" val="2634187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58141"/>
            <a:ext cx="7886700" cy="942664"/>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800">
                <a:latin typeface="+mn-lt"/>
                <a:ea typeface="+mn-ea"/>
                <a:cs typeface="+mn-cs"/>
              </a:rPr>
              <a:t>Odobravanje kredita</a:t>
            </a:r>
            <a:endParaRPr lang="en-US" sz="2800">
              <a:latin typeface="+mn-lt"/>
              <a:ea typeface="+mn-ea"/>
              <a:cs typeface="+mn-cs"/>
            </a:endParaRPr>
          </a:p>
        </p:txBody>
      </p:sp>
      <p:pic>
        <p:nvPicPr>
          <p:cNvPr id="5" name="Picture 2">
            <a:extLst>
              <a:ext uri="{FF2B5EF4-FFF2-40B4-BE49-F238E27FC236}">
                <a16:creationId xmlns:a16="http://schemas.microsoft.com/office/drawing/2014/main" id="{DB1C441E-0001-420F-A4F0-9E5E34A1EB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9439" y="2341706"/>
            <a:ext cx="5245121" cy="272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a:extLst>
              <a:ext uri="{FF2B5EF4-FFF2-40B4-BE49-F238E27FC236}">
                <a16:creationId xmlns:a16="http://schemas.microsoft.com/office/drawing/2014/main" id="{9C0282BA-A706-4B1A-BA3E-1CA80354493E}"/>
              </a:ext>
            </a:extLst>
          </p:cNvPr>
          <p:cNvGraphicFramePr>
            <a:graphicFrameLocks noGrp="1"/>
          </p:cNvGraphicFramePr>
          <p:nvPr>
            <p:extLst>
              <p:ext uri="{D42A27DB-BD31-4B8C-83A1-F6EECF244321}">
                <p14:modId xmlns:p14="http://schemas.microsoft.com/office/powerpoint/2010/main" val="1339696407"/>
              </p:ext>
            </p:extLst>
          </p:nvPr>
        </p:nvGraphicFramePr>
        <p:xfrm>
          <a:off x="5036696" y="310576"/>
          <a:ext cx="3884274" cy="1938992"/>
        </p:xfrm>
        <a:graphic>
          <a:graphicData uri="http://schemas.openxmlformats.org/drawingml/2006/table">
            <a:tbl>
              <a:tblPr bandRow="1">
                <a:tableStyleId>{F5AB1C69-6EDB-4FF4-983F-18BD219EF322}</a:tableStyleId>
              </a:tblPr>
              <a:tblGrid>
                <a:gridCol w="2428406">
                  <a:extLst>
                    <a:ext uri="{9D8B030D-6E8A-4147-A177-3AD203B41FA5}">
                      <a16:colId xmlns:a16="http://schemas.microsoft.com/office/drawing/2014/main" val="20000"/>
                    </a:ext>
                  </a:extLst>
                </a:gridCol>
                <a:gridCol w="1455868">
                  <a:extLst>
                    <a:ext uri="{9D8B030D-6E8A-4147-A177-3AD203B41FA5}">
                      <a16:colId xmlns:a16="http://schemas.microsoft.com/office/drawing/2014/main" val="20001"/>
                    </a:ext>
                  </a:extLst>
                </a:gridCol>
              </a:tblGrid>
              <a:tr h="484748">
                <a:tc>
                  <a:txBody>
                    <a:bodyPr/>
                    <a:lstStyle/>
                    <a:p>
                      <a:r>
                        <a:rPr lang="sr-Latn-RS" sz="2000"/>
                        <a:t>starost</a:t>
                      </a:r>
                      <a:endParaRPr lang="en-US" sz="2000"/>
                    </a:p>
                  </a:txBody>
                  <a:tcPr/>
                </a:tc>
                <a:tc>
                  <a:txBody>
                    <a:bodyPr/>
                    <a:lstStyle/>
                    <a:p>
                      <a:r>
                        <a:rPr lang="sr-Latn-RS" sz="2000"/>
                        <a:t>23 godine</a:t>
                      </a:r>
                      <a:endParaRPr lang="en-US" sz="2000"/>
                    </a:p>
                  </a:txBody>
                  <a:tcPr/>
                </a:tc>
                <a:extLst>
                  <a:ext uri="{0D108BD9-81ED-4DB2-BD59-A6C34878D82A}">
                    <a16:rowId xmlns:a16="http://schemas.microsoft.com/office/drawing/2014/main" val="10000"/>
                  </a:ext>
                </a:extLst>
              </a:tr>
              <a:tr h="484748">
                <a:tc>
                  <a:txBody>
                    <a:bodyPr/>
                    <a:lstStyle/>
                    <a:p>
                      <a:r>
                        <a:rPr lang="sr-Latn-RS" sz="2000"/>
                        <a:t>Godišnja zarada</a:t>
                      </a:r>
                      <a:endParaRPr lang="en-US" sz="2000"/>
                    </a:p>
                  </a:txBody>
                  <a:tcPr/>
                </a:tc>
                <a:tc>
                  <a:txBody>
                    <a:bodyPr/>
                    <a:lstStyle/>
                    <a:p>
                      <a:r>
                        <a:rPr lang="sr-Latn-RS" sz="2000"/>
                        <a:t>$30 000</a:t>
                      </a:r>
                      <a:endParaRPr lang="en-US" sz="2000"/>
                    </a:p>
                  </a:txBody>
                  <a:tcPr/>
                </a:tc>
                <a:extLst>
                  <a:ext uri="{0D108BD9-81ED-4DB2-BD59-A6C34878D82A}">
                    <a16:rowId xmlns:a16="http://schemas.microsoft.com/office/drawing/2014/main" val="10002"/>
                  </a:ext>
                </a:extLst>
              </a:tr>
              <a:tr h="484748">
                <a:tc>
                  <a:txBody>
                    <a:bodyPr/>
                    <a:lstStyle/>
                    <a:p>
                      <a:r>
                        <a:rPr lang="sr-Latn-RS" sz="2000"/>
                        <a:t>Trenutni</a:t>
                      </a:r>
                      <a:r>
                        <a:rPr lang="sr-Latn-RS" sz="2000" baseline="0"/>
                        <a:t> dug</a:t>
                      </a:r>
                      <a:endParaRPr lang="en-US" sz="2000"/>
                    </a:p>
                  </a:txBody>
                  <a:tcPr/>
                </a:tc>
                <a:tc>
                  <a:txBody>
                    <a:bodyPr/>
                    <a:lstStyle/>
                    <a:p>
                      <a:r>
                        <a:rPr lang="sr-Latn-RS" sz="2000"/>
                        <a:t>$15 000</a:t>
                      </a:r>
                      <a:endParaRPr lang="en-US" sz="2000"/>
                    </a:p>
                  </a:txBody>
                  <a:tcPr/>
                </a:tc>
                <a:extLst>
                  <a:ext uri="{0D108BD9-81ED-4DB2-BD59-A6C34878D82A}">
                    <a16:rowId xmlns:a16="http://schemas.microsoft.com/office/drawing/2014/main" val="10003"/>
                  </a:ext>
                </a:extLst>
              </a:tr>
              <a:tr h="484748">
                <a:tc>
                  <a:txBody>
                    <a:bodyPr/>
                    <a:lstStyle/>
                    <a:p>
                      <a:r>
                        <a:rPr lang="sr-Latn-RS" sz="2000"/>
                        <a:t>Poseduje</a:t>
                      </a:r>
                      <a:r>
                        <a:rPr lang="sr-Latn-RS" sz="2000" baseline="0"/>
                        <a:t> nekretninu</a:t>
                      </a:r>
                      <a:endParaRPr lang="en-US" sz="2000"/>
                    </a:p>
                  </a:txBody>
                  <a:tcPr/>
                </a:tc>
                <a:tc>
                  <a:txBody>
                    <a:bodyPr/>
                    <a:lstStyle/>
                    <a:p>
                      <a:r>
                        <a:rPr lang="sr-Latn-RS" sz="2000"/>
                        <a:t>Da</a:t>
                      </a:r>
                      <a:endParaRPr lang="en-US" sz="2000"/>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67A36AA-8D0F-479E-BB89-B48F6F3CE9F1}"/>
              </a:ext>
            </a:extLst>
          </p:cNvPr>
          <p:cNvSpPr/>
          <p:nvPr/>
        </p:nvSpPr>
        <p:spPr>
          <a:xfrm>
            <a:off x="223030" y="310576"/>
            <a:ext cx="4572000" cy="1938992"/>
          </a:xfrm>
          <a:prstGeom prst="rect">
            <a:avLst/>
          </a:prstGeom>
        </p:spPr>
        <p:txBody>
          <a:bodyPr>
            <a:spAutoFit/>
          </a:bodyPr>
          <a:lstStyle/>
          <a:p>
            <a:r>
              <a:rPr lang="sr-Latn-RS" sz="2400"/>
              <a:t>Trebaju nam informacije o aplikantu:</a:t>
            </a:r>
          </a:p>
          <a:p>
            <a:pPr lvl="1"/>
            <a:r>
              <a:rPr lang="sr-Latn-RS" sz="2400">
                <a:solidFill>
                  <a:schemeClr val="tx1">
                    <a:lumMod val="50000"/>
                    <a:lumOff val="50000"/>
                  </a:schemeClr>
                </a:solidFill>
              </a:rPr>
              <a:t>(različita polja za koja se veruje da su u vezi sa time da li je neko pogodan za kredit ili nije)</a:t>
            </a:r>
          </a:p>
        </p:txBody>
      </p:sp>
    </p:spTree>
    <p:extLst>
      <p:ext uri="{BB962C8B-B14F-4D97-AF65-F5344CB8AC3E}">
        <p14:creationId xmlns:p14="http://schemas.microsoft.com/office/powerpoint/2010/main" val="51384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358141"/>
            <a:ext cx="7886700" cy="942664"/>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err="1">
                <a:latin typeface="+mn-lt"/>
                <a:ea typeface="+mn-ea"/>
                <a:cs typeface="+mn-cs"/>
              </a:rPr>
              <a:t>Medicinske</a:t>
            </a:r>
            <a:r>
              <a:rPr lang="en-US" sz="2800">
                <a:latin typeface="+mn-lt"/>
                <a:ea typeface="+mn-ea"/>
                <a:cs typeface="+mn-cs"/>
              </a:rPr>
              <a:t> </a:t>
            </a:r>
            <a:r>
              <a:rPr lang="en-US" sz="2800" err="1">
                <a:latin typeface="+mn-lt"/>
                <a:ea typeface="+mn-ea"/>
                <a:cs typeface="+mn-cs"/>
              </a:rPr>
              <a:t>dijagnoze</a:t>
            </a:r>
            <a:endParaRPr lang="en-US" sz="2800">
              <a:latin typeface="+mn-lt"/>
              <a:ea typeface="+mn-ea"/>
              <a:cs typeface="+mn-cs"/>
            </a:endParaRPr>
          </a:p>
        </p:txBody>
      </p:sp>
      <p:pic>
        <p:nvPicPr>
          <p:cNvPr id="6" name="Picture 2" descr="A.I. Is Learning to Read Mammograms - The New York Times">
            <a:extLst>
              <a:ext uri="{FF2B5EF4-FFF2-40B4-BE49-F238E27FC236}">
                <a16:creationId xmlns:a16="http://schemas.microsoft.com/office/drawing/2014/main" id="{1D976B57-DD1E-48A4-9A4E-DB0A283156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41752" y="557189"/>
            <a:ext cx="5260494"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4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358141"/>
            <a:ext cx="7886700" cy="942664"/>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err="1">
                <a:latin typeface="+mn-lt"/>
                <a:ea typeface="+mn-ea"/>
                <a:cs typeface="+mn-cs"/>
              </a:rPr>
              <a:t>Detekcija</a:t>
            </a:r>
            <a:r>
              <a:rPr lang="en-US" sz="2800">
                <a:latin typeface="+mn-lt"/>
                <a:ea typeface="+mn-ea"/>
                <a:cs typeface="+mn-cs"/>
              </a:rPr>
              <a:t> </a:t>
            </a:r>
            <a:r>
              <a:rPr lang="en-US" sz="2800" err="1">
                <a:latin typeface="+mn-lt"/>
                <a:ea typeface="+mn-ea"/>
                <a:cs typeface="+mn-cs"/>
              </a:rPr>
              <a:t>anomalija</a:t>
            </a:r>
            <a:endParaRPr lang="en-US" sz="2800">
              <a:latin typeface="+mn-lt"/>
              <a:ea typeface="+mn-ea"/>
              <a:cs typeface="+mn-cs"/>
            </a:endParaRPr>
          </a:p>
        </p:txBody>
      </p:sp>
      <p:pic>
        <p:nvPicPr>
          <p:cNvPr id="1026" name="Picture 2" descr="Chart, scatter chart&#10;&#10;Description automatically generated"/>
          <p:cNvPicPr>
            <a:picLocks noChangeAspect="1" noChangeArrowheads="1"/>
          </p:cNvPicPr>
          <p:nvPr/>
        </p:nvPicPr>
        <p:blipFill rotWithShape="1">
          <a:blip r:embed="rId3">
            <a:extLst>
              <a:ext uri="{28A0092B-C50C-407E-A947-70E740481C1C}">
                <a14:useLocalDpi xmlns:a14="http://schemas.microsoft.com/office/drawing/2010/main" val="0"/>
              </a:ext>
            </a:extLst>
          </a:blip>
          <a:srcRect t="6207"/>
          <a:stretch/>
        </p:blipFill>
        <p:spPr bwMode="auto">
          <a:xfrm>
            <a:off x="1749294" y="844553"/>
            <a:ext cx="5645410" cy="4341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a:extLst>
              <a:ext uri="{FF2B5EF4-FFF2-40B4-BE49-F238E27FC236}">
                <a16:creationId xmlns:a16="http://schemas.microsoft.com/office/drawing/2014/main" id="{D7CC6B22-1B5B-4D82-99BA-7A83D5EA35A2}"/>
              </a:ext>
            </a:extLst>
          </p:cNvPr>
          <p:cNvCxnSpPr>
            <a:cxnSpLocks/>
          </p:cNvCxnSpPr>
          <p:nvPr/>
        </p:nvCxnSpPr>
        <p:spPr>
          <a:xfrm flipV="1">
            <a:off x="4417882" y="908050"/>
            <a:ext cx="0" cy="3693932"/>
          </a:xfrm>
          <a:prstGeom prst="line">
            <a:avLst/>
          </a:prstGeom>
          <a:ln w="38100">
            <a:solidFill>
              <a:srgbClr val="4309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5AD4E6-8905-4C2C-B6F8-576E95BC86F5}"/>
              </a:ext>
            </a:extLst>
          </p:cNvPr>
          <p:cNvCxnSpPr>
            <a:cxnSpLocks/>
          </p:cNvCxnSpPr>
          <p:nvPr/>
        </p:nvCxnSpPr>
        <p:spPr>
          <a:xfrm flipH="1">
            <a:off x="2477958" y="3030557"/>
            <a:ext cx="4846320" cy="0"/>
          </a:xfrm>
          <a:prstGeom prst="line">
            <a:avLst/>
          </a:prstGeom>
          <a:ln w="38100">
            <a:solidFill>
              <a:srgbClr val="430909"/>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F346AFE-ACD0-40AE-8CD8-86D2EF7095FE}"/>
              </a:ext>
            </a:extLst>
          </p:cNvPr>
          <p:cNvSpPr/>
          <p:nvPr/>
        </p:nvSpPr>
        <p:spPr>
          <a:xfrm>
            <a:off x="3079750" y="1924050"/>
            <a:ext cx="285709" cy="279389"/>
          </a:xfrm>
          <a:prstGeom prst="ellipse">
            <a:avLst/>
          </a:prstGeom>
          <a:noFill/>
          <a:ln w="19050">
            <a:solidFill>
              <a:srgbClr val="43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5C8F87A-AEFB-485D-A14E-E3540D3A3236}"/>
              </a:ext>
            </a:extLst>
          </p:cNvPr>
          <p:cNvSpPr/>
          <p:nvPr/>
        </p:nvSpPr>
        <p:spPr>
          <a:xfrm>
            <a:off x="3987800" y="2553504"/>
            <a:ext cx="285709" cy="279389"/>
          </a:xfrm>
          <a:prstGeom prst="ellipse">
            <a:avLst/>
          </a:prstGeom>
          <a:noFill/>
          <a:ln w="19050">
            <a:solidFill>
              <a:srgbClr val="43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t>Detekcija anomalija</a:t>
            </a:r>
            <a:endParaRPr lang="en-US"/>
          </a:p>
        </p:txBody>
      </p:sp>
      <p:sp>
        <p:nvSpPr>
          <p:cNvPr id="3" name="Content Placeholder 2"/>
          <p:cNvSpPr>
            <a:spLocks noGrp="1"/>
          </p:cNvSpPr>
          <p:nvPr>
            <p:ph idx="1"/>
          </p:nvPr>
        </p:nvSpPr>
        <p:spPr/>
        <p:txBody>
          <a:bodyPr>
            <a:normAutofit/>
          </a:bodyPr>
          <a:lstStyle/>
          <a:p>
            <a:r>
              <a:rPr lang="en-US" err="1"/>
              <a:t>Primene</a:t>
            </a:r>
            <a:r>
              <a:rPr lang="en-US"/>
              <a:t>:</a:t>
            </a:r>
          </a:p>
          <a:p>
            <a:pPr lvl="1"/>
            <a:r>
              <a:rPr lang="en-US"/>
              <a:t>Ra</a:t>
            </a:r>
            <a:r>
              <a:rPr lang="sr-Latn-RS"/>
              <a:t>čunarska bezbednost</a:t>
            </a:r>
            <a:r>
              <a:rPr lang="en-US"/>
              <a:t> </a:t>
            </a:r>
            <a:endParaRPr lang="sr-Latn-RS"/>
          </a:p>
          <a:p>
            <a:pPr lvl="1"/>
            <a:r>
              <a:rPr lang="sr-Latn-RS"/>
              <a:t>Detekcija prevara (</a:t>
            </a:r>
            <a:r>
              <a:rPr lang="en-US" i="1"/>
              <a:t>Fraud detection</a:t>
            </a:r>
            <a:r>
              <a:rPr lang="sr-Latn-RS"/>
              <a:t>)</a:t>
            </a:r>
            <a:endParaRPr lang="en-US"/>
          </a:p>
          <a:p>
            <a:pPr lvl="1"/>
            <a:r>
              <a:rPr lang="sr-Latn-RS"/>
              <a:t>Detekcija kvarova (</a:t>
            </a:r>
            <a:r>
              <a:rPr lang="sr-Latn-RS" i="1"/>
              <a:t>F</a:t>
            </a:r>
            <a:r>
              <a:rPr lang="en-US" i="1" err="1"/>
              <a:t>ault</a:t>
            </a:r>
            <a:r>
              <a:rPr lang="en-US" i="1"/>
              <a:t> detection</a:t>
            </a:r>
            <a:r>
              <a:rPr lang="sr-Latn-RS"/>
              <a:t>)</a:t>
            </a:r>
            <a:endParaRPr lang="en-US"/>
          </a:p>
          <a:p>
            <a:pPr lvl="1"/>
            <a:r>
              <a:rPr lang="sr-Latn-RS"/>
              <a:t>Medicinske dijagnoze</a:t>
            </a:r>
          </a:p>
          <a:p>
            <a:pPr lvl="1"/>
            <a:r>
              <a:rPr lang="sr-Latn-RS"/>
              <a:t>Pronalaženje lekova</a:t>
            </a:r>
          </a:p>
          <a:p>
            <a:pPr lvl="1"/>
            <a:endParaRPr lang="sr-Latn-RS"/>
          </a:p>
          <a:p>
            <a:r>
              <a:rPr lang="sr-Latn-RS"/>
              <a:t>Šta su anomalije</a:t>
            </a:r>
            <a:r>
              <a:rPr lang="en-US"/>
              <a:t>?</a:t>
            </a:r>
            <a:endParaRPr lang="sr-Latn-RS"/>
          </a:p>
          <a:p>
            <a:pPr lvl="1"/>
            <a:r>
              <a:rPr lang="sr-Latn-RS"/>
              <a:t>„Znaćete kada vidite“</a:t>
            </a:r>
          </a:p>
          <a:p>
            <a:pPr lvl="1"/>
            <a:r>
              <a:rPr lang="sr-Latn-RS"/>
              <a:t>„Bilo šta značajno različito od onoga što je očekivano“</a:t>
            </a:r>
          </a:p>
          <a:p>
            <a:pPr lvl="1"/>
            <a:endParaRPr lang="sr-Latn-RS"/>
          </a:p>
          <a:p>
            <a:r>
              <a:rPr lang="sr-Latn-RS"/>
              <a:t>Izbor reprezentacije</a:t>
            </a:r>
            <a:r>
              <a:rPr lang="sr-Cyrl-RS"/>
              <a:t> </a:t>
            </a:r>
            <a:r>
              <a:rPr lang="en-US" err="1"/>
              <a:t>elemenata</a:t>
            </a:r>
            <a:r>
              <a:rPr lang="sr-Latn-RS"/>
              <a:t> je </a:t>
            </a:r>
            <a:r>
              <a:rPr lang="en-US" err="1"/>
              <a:t>krucijalan</a:t>
            </a:r>
            <a:endParaRPr lang="sr-Latn-RS"/>
          </a:p>
          <a:p>
            <a:pPr lvl="1"/>
            <a:endParaRPr lang="en-US"/>
          </a:p>
        </p:txBody>
      </p:sp>
    </p:spTree>
    <p:extLst>
      <p:ext uri="{BB962C8B-B14F-4D97-AF65-F5344CB8AC3E}">
        <p14:creationId xmlns:p14="http://schemas.microsoft.com/office/powerpoint/2010/main" val="282883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6C52A97FF7E5488EC659029126AE2C" ma:contentTypeVersion="2" ma:contentTypeDescription="Create a new document." ma:contentTypeScope="" ma:versionID="e568bb5d47638f4eef2379b77cfd99c1">
  <xsd:schema xmlns:xsd="http://www.w3.org/2001/XMLSchema" xmlns:xs="http://www.w3.org/2001/XMLSchema" xmlns:p="http://schemas.microsoft.com/office/2006/metadata/properties" xmlns:ns2="2251ad64-67db-4c38-9aa8-5eaa7f9c85b4" targetNamespace="http://schemas.microsoft.com/office/2006/metadata/properties" ma:root="true" ma:fieldsID="8c0cb49c529b4d87cc39592bba69e2e5" ns2:_="">
    <xsd:import namespace="2251ad64-67db-4c38-9aa8-5eaa7f9c85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1ad64-67db-4c38-9aa8-5eaa7f9c8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FF0630-ABA0-4D4C-90F2-B9E36D71DC9E}">
  <ds:schemaRefs>
    <ds:schemaRef ds:uri="http://schemas.microsoft.com/sharepoint/v3/contenttype/forms"/>
  </ds:schemaRefs>
</ds:datastoreItem>
</file>

<file path=customXml/itemProps2.xml><?xml version="1.0" encoding="utf-8"?>
<ds:datastoreItem xmlns:ds="http://schemas.openxmlformats.org/officeDocument/2006/customXml" ds:itemID="{9DCC4328-0AAE-4A6A-AC40-33BC012D50A2}"/>
</file>

<file path=customXml/itemProps3.xml><?xml version="1.0" encoding="utf-8"?>
<ds:datastoreItem xmlns:ds="http://schemas.openxmlformats.org/officeDocument/2006/customXml" ds:itemID="{EA5EB6C5-C8BF-4F98-AAB6-E989AB28122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57</Slides>
  <Notes>51</Notes>
  <HiddenSlides>7</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1_Office Theme</vt:lpstr>
      <vt:lpstr>Soft kompjuting</vt:lpstr>
      <vt:lpstr>Veštačka inteligencija</vt:lpstr>
      <vt:lpstr>PowerPoint Presentation</vt:lpstr>
      <vt:lpstr>Šta je Soft kompjuting?</vt:lpstr>
      <vt:lpstr>Optical Character Recognition</vt:lpstr>
      <vt:lpstr>Odobravanje kredita</vt:lpstr>
      <vt:lpstr>Medicinske dijagnoze</vt:lpstr>
      <vt:lpstr>Detekcija anomalija</vt:lpstr>
      <vt:lpstr>Detekcija anomalija</vt:lpstr>
      <vt:lpstr>Hard Computing ↔ Soft Computing</vt:lpstr>
      <vt:lpstr>Šta je Soft kompjuting?</vt:lpstr>
      <vt:lpstr>Pozicija Soft Kompjutunga u ostalim oblastima</vt:lpstr>
      <vt:lpstr>Image processing</vt:lpstr>
      <vt:lpstr>Image processing</vt:lpstr>
      <vt:lpstr>Computer Vison (CV)</vt:lpstr>
      <vt:lpstr>Computer Vision – neki od problema</vt:lpstr>
      <vt:lpstr>Computer Vision – neki od problema</vt:lpstr>
      <vt:lpstr>Motivacija: eksplozija vizuelnih podataka</vt:lpstr>
      <vt:lpstr>Problem</vt:lpstr>
      <vt:lpstr>Odnos sa ostalim oblastima</vt:lpstr>
      <vt:lpstr>Istorija biološke vizije</vt:lpstr>
      <vt:lpstr>Istorija mehaničke vizije</vt:lpstr>
      <vt:lpstr>Mehanizam vida</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Istorija računarske vizije</vt:lpstr>
      <vt:lpstr>Konvolucione neuronske mreže</vt:lpstr>
      <vt:lpstr>Konvolucione neuronske mreže</vt:lpstr>
      <vt:lpstr>Zašto su CNN popularne tek od 2012?</vt:lpstr>
      <vt:lpstr>Veštačka inteligencija</vt:lpstr>
      <vt:lpstr>Visual genome</vt:lpstr>
      <vt:lpstr>PowerPoint Presentation</vt:lpstr>
      <vt:lpstr>Zašto je ova slika smešna?</vt:lpstr>
      <vt:lpstr>Postojeće aplikacije koje koriste CV</vt:lpstr>
      <vt:lpstr>Optical Character Recognition (OCR)</vt:lpstr>
      <vt:lpstr>Face Detection</vt:lpstr>
      <vt:lpstr>Snapchat</vt:lpstr>
      <vt:lpstr>Smile detection</vt:lpstr>
      <vt:lpstr>Object recognition (in supermarkets)</vt:lpstr>
      <vt:lpstr>Motivacija – prepoznavanje objekata na slici</vt:lpstr>
      <vt:lpstr>Motivacija</vt:lpstr>
      <vt:lpstr>Motivacija</vt:lpstr>
      <vt:lpstr>Način polaganja</vt:lpstr>
      <vt:lpstr>Preporučena literatura – kursevi </vt:lpstr>
      <vt:lpstr>Literatura – knjige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kompjuting</dc:title>
  <dc:creator>Nikola Luburic</dc:creator>
  <cp:revision>1</cp:revision>
  <dcterms:created xsi:type="dcterms:W3CDTF">2020-10-11T07:53:16Z</dcterms:created>
  <dcterms:modified xsi:type="dcterms:W3CDTF">2020-10-12T10:01:25Z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0x010100B96C52A97FF7E5488EC659029126AE2C</vt:lpwstr>
  </property>
</Properties>
</file>